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tags/tag5.xml" ContentType="application/vnd.openxmlformats-officedocument.presentationml.tags+xml"/>
  <Override PartName="/ppt/notesSlides/notesSlide35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78"/>
  </p:notesMasterIdLst>
  <p:sldIdLst>
    <p:sldId id="314" r:id="rId2"/>
    <p:sldId id="491" r:id="rId3"/>
    <p:sldId id="463" r:id="rId4"/>
    <p:sldId id="279" r:id="rId5"/>
    <p:sldId id="464" r:id="rId6"/>
    <p:sldId id="465" r:id="rId7"/>
    <p:sldId id="466" r:id="rId8"/>
    <p:sldId id="469" r:id="rId9"/>
    <p:sldId id="258" r:id="rId10"/>
    <p:sldId id="260" r:id="rId11"/>
    <p:sldId id="490" r:id="rId12"/>
    <p:sldId id="266" r:id="rId13"/>
    <p:sldId id="448" r:id="rId14"/>
    <p:sldId id="430" r:id="rId15"/>
    <p:sldId id="265" r:id="rId16"/>
    <p:sldId id="489" r:id="rId17"/>
    <p:sldId id="261" r:id="rId18"/>
    <p:sldId id="262" r:id="rId19"/>
    <p:sldId id="488" r:id="rId20"/>
    <p:sldId id="472" r:id="rId21"/>
    <p:sldId id="475" r:id="rId22"/>
    <p:sldId id="473" r:id="rId23"/>
    <p:sldId id="455" r:id="rId24"/>
    <p:sldId id="487" r:id="rId25"/>
    <p:sldId id="267" r:id="rId26"/>
    <p:sldId id="268" r:id="rId27"/>
    <p:sldId id="269" r:id="rId28"/>
    <p:sldId id="486" r:id="rId29"/>
    <p:sldId id="301" r:id="rId30"/>
    <p:sldId id="302" r:id="rId31"/>
    <p:sldId id="303" r:id="rId32"/>
    <p:sldId id="476" r:id="rId33"/>
    <p:sldId id="485" r:id="rId34"/>
    <p:sldId id="286" r:id="rId35"/>
    <p:sldId id="288" r:id="rId36"/>
    <p:sldId id="289" r:id="rId37"/>
    <p:sldId id="290" r:id="rId38"/>
    <p:sldId id="307" r:id="rId39"/>
    <p:sldId id="496" r:id="rId40"/>
    <p:sldId id="270" r:id="rId41"/>
    <p:sldId id="271" r:id="rId42"/>
    <p:sldId id="272" r:id="rId43"/>
    <p:sldId id="273" r:id="rId44"/>
    <p:sldId id="274" r:id="rId45"/>
    <p:sldId id="477" r:id="rId46"/>
    <p:sldId id="291" r:id="rId47"/>
    <p:sldId id="294" r:id="rId48"/>
    <p:sldId id="293" r:id="rId49"/>
    <p:sldId id="295" r:id="rId50"/>
    <p:sldId id="478" r:id="rId51"/>
    <p:sldId id="296" r:id="rId52"/>
    <p:sldId id="297" r:id="rId53"/>
    <p:sldId id="298" r:id="rId54"/>
    <p:sldId id="299" r:id="rId55"/>
    <p:sldId id="300" r:id="rId56"/>
    <p:sldId id="275" r:id="rId57"/>
    <p:sldId id="276" r:id="rId58"/>
    <p:sldId id="278" r:id="rId59"/>
    <p:sldId id="277" r:id="rId60"/>
    <p:sldId id="280" r:id="rId61"/>
    <p:sldId id="281" r:id="rId62"/>
    <p:sldId id="282" r:id="rId63"/>
    <p:sldId id="285" r:id="rId64"/>
    <p:sldId id="492" r:id="rId65"/>
    <p:sldId id="493" r:id="rId66"/>
    <p:sldId id="495" r:id="rId67"/>
    <p:sldId id="304" r:id="rId68"/>
    <p:sldId id="305" r:id="rId69"/>
    <p:sldId id="306" r:id="rId70"/>
    <p:sldId id="468" r:id="rId71"/>
    <p:sldId id="484" r:id="rId72"/>
    <p:sldId id="309" r:id="rId73"/>
    <p:sldId id="497" r:id="rId74"/>
    <p:sldId id="482" r:id="rId75"/>
    <p:sldId id="483" r:id="rId76"/>
    <p:sldId id="446" r:id="rId77"/>
  </p:sldIdLst>
  <p:sldSz cx="12192000" cy="6858000"/>
  <p:notesSz cx="6858000" cy="9144000"/>
  <p:embeddedFontLst>
    <p:embeddedFont>
      <p:font typeface="Andalus" panose="02020603050405020304" pitchFamily="18" charset="-78"/>
      <p:regular r:id="rId79"/>
    </p:embeddedFont>
    <p:embeddedFont>
      <p:font typeface="Inter" panose="020B0604020202020204" charset="0"/>
      <p:regular r:id="rId80"/>
      <p:bold r:id="rId81"/>
    </p:embeddedFont>
    <p:embeddedFont>
      <p:font typeface="Lato" panose="020F0502020204030203" pitchFamily="34" charset="0"/>
      <p:regular r:id="rId82"/>
      <p:bold r:id="rId83"/>
      <p:italic r:id="rId84"/>
      <p:boldItalic r:id="rId85"/>
    </p:embeddedFont>
    <p:embeddedFont>
      <p:font typeface="Open Sans" panose="020B0606030504020204" pitchFamily="34" charset="0"/>
      <p:regular r:id="rId86"/>
      <p:bold r:id="rId87"/>
      <p:italic r:id="rId88"/>
      <p:boldItalic r:id="rId8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90" roundtripDataSignature="AMtx7mgdFNhv+yZFFM6w8vQPMAZjf6BsU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565E494-4002-44BD-8753-D3C04B0D1714}">
  <a:tblStyle styleId="{0565E494-4002-44BD-8753-D3C04B0D1714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TxStyle b="off" i="off"/>
      <a:tcStyle>
        <a:tcBdr/>
      </a:tcStyle>
    </a:band2H>
    <a:band1V>
      <a:tcTxStyle b="off" i="off"/>
      <a:tcStyle>
        <a:tcBdr/>
        <a:fill>
          <a:solidFill>
            <a:schemeClr val="accent3">
              <a:alpha val="20000"/>
            </a:schemeClr>
          </a:solidFill>
        </a:fill>
      </a:tcStyle>
    </a:band1V>
    <a:band2V>
      <a:tcTxStyle b="off" i="off"/>
      <a:tcStyle>
        <a:tcBdr/>
      </a:tcStyle>
    </a:band2V>
    <a:lastCol>
      <a:tcTxStyle b="on" i="off"/>
      <a:tcStyle>
        <a:tcBdr/>
      </a:tcStyle>
    </a:lastCol>
    <a:firstCol>
      <a:tcTxStyle b="on" i="off"/>
      <a:tcStyle>
        <a:tcBdr/>
      </a:tcStyle>
    </a:firstCol>
    <a:lastRow>
      <a:tcTxStyle b="on" i="off"/>
      <a:tcStyle>
        <a:tcBdr>
          <a:top>
            <a:ln w="127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FFFFFF">
              <a:alpha val="0"/>
            </a:srgbClr>
          </a:solidFill>
        </a:fill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n" i="off"/>
      <a:tcStyle>
        <a:tcBdr>
          <a:bottom>
            <a:ln w="127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rgbClr val="FFFFFF">
              <a:alpha val="0"/>
            </a:srgbClr>
          </a:solidFill>
        </a:fill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9228" autoAdjust="0"/>
  </p:normalViewPr>
  <p:slideViewPr>
    <p:cSldViewPr snapToGrid="0">
      <p:cViewPr varScale="1">
        <p:scale>
          <a:sx n="62" d="100"/>
          <a:sy n="62" d="100"/>
        </p:scale>
        <p:origin x="103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font" Target="fonts/font6.fntdata"/><Relationship Id="rId89" Type="http://schemas.openxmlformats.org/officeDocument/2006/relationships/font" Target="fonts/font11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font" Target="fonts/font1.fntdata"/><Relationship Id="rId87" Type="http://schemas.openxmlformats.org/officeDocument/2006/relationships/font" Target="fonts/font9.fntdata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font" Target="fonts/font4.fntdata"/><Relationship Id="rId90" Type="http://customschemas.google.com/relationships/presentationmetadata" Target="metadata"/><Relationship Id="rId95" Type="http://schemas.microsoft.com/office/2016/11/relationships/changesInfo" Target="changesInfos/changesInfo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font" Target="fonts/font2.fntdata"/><Relationship Id="rId85" Type="http://schemas.openxmlformats.org/officeDocument/2006/relationships/font" Target="fonts/font7.fntdata"/><Relationship Id="rId93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font" Target="fonts/font5.fntdata"/><Relationship Id="rId88" Type="http://schemas.openxmlformats.org/officeDocument/2006/relationships/font" Target="fonts/font10.fntdata"/><Relationship Id="rId9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notesMaster" Target="notesMasters/notesMaster1.xml"/><Relationship Id="rId81" Type="http://schemas.openxmlformats.org/officeDocument/2006/relationships/font" Target="fonts/font3.fntdata"/><Relationship Id="rId86" Type="http://schemas.openxmlformats.org/officeDocument/2006/relationships/font" Target="fonts/font8.fntdata"/><Relationship Id="rId9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hmoud Al-Hamouri" userId="26034e7fc28fe3cb" providerId="LiveId" clId="{B030F662-9B63-43B0-883D-FC5FFBDAD9F6}"/>
    <pc:docChg chg="modSld">
      <pc:chgData name="Mahmoud Al-Hamouri" userId="26034e7fc28fe3cb" providerId="LiveId" clId="{B030F662-9B63-43B0-883D-FC5FFBDAD9F6}" dt="2022-12-24T12:51:12.433" v="1" actId="20577"/>
      <pc:docMkLst>
        <pc:docMk/>
      </pc:docMkLst>
      <pc:sldChg chg="modSp mod">
        <pc:chgData name="Mahmoud Al-Hamouri" userId="26034e7fc28fe3cb" providerId="LiveId" clId="{B030F662-9B63-43B0-883D-FC5FFBDAD9F6}" dt="2022-12-24T12:51:12.433" v="1" actId="20577"/>
        <pc:sldMkLst>
          <pc:docMk/>
          <pc:sldMk cId="0" sldId="257"/>
        </pc:sldMkLst>
        <pc:spChg chg="mod">
          <ac:chgData name="Mahmoud Al-Hamouri" userId="26034e7fc28fe3cb" providerId="LiveId" clId="{B030F662-9B63-43B0-883D-FC5FFBDAD9F6}" dt="2022-12-24T12:51:12.433" v="1" actId="20577"/>
          <ac:spMkLst>
            <pc:docMk/>
            <pc:sldMk cId="0" sldId="257"/>
            <ac:spMk id="95" creationId="{00000000-0000-0000-0000-000000000000}"/>
          </ac:spMkLst>
        </pc:spChg>
      </pc:sldChg>
      <pc:sldChg chg="modSp mod">
        <pc:chgData name="Mahmoud Al-Hamouri" userId="26034e7fc28fe3cb" providerId="LiveId" clId="{B030F662-9B63-43B0-883D-FC5FFBDAD9F6}" dt="2022-12-16T13:35:05.518" v="0" actId="14100"/>
        <pc:sldMkLst>
          <pc:docMk/>
          <pc:sldMk cId="2039934114" sldId="258"/>
        </pc:sldMkLst>
        <pc:spChg chg="mod">
          <ac:chgData name="Mahmoud Al-Hamouri" userId="26034e7fc28fe3cb" providerId="LiveId" clId="{B030F662-9B63-43B0-883D-FC5FFBDAD9F6}" dt="2022-12-16T13:35:05.518" v="0" actId="14100"/>
          <ac:spMkLst>
            <pc:docMk/>
            <pc:sldMk cId="2039934114" sldId="258"/>
            <ac:spMk id="103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92" name="Google Shape;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4146681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92" name="Google Shape;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3972213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42" name="Google Shape;14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601316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42" name="Google Shape;14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2682551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50" name="Google Shape;15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324802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92" name="Google Shape;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190039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76" name="Google Shape;176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565572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85" name="Google Shape;185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6769644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93" name="Google Shape;193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768691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92" name="Google Shape;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58096093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92" name="Google Shape;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8602674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99" name="Google Shape;9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8906762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0" name="Google Shape;200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01" name="Google Shape;201;p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40</a:t>
            </a:fld>
            <a:endParaRPr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08" name="Google Shape;208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16" name="Google Shape;216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13126317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24" name="Google Shape;224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32" name="Google Shape;232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54</a:t>
            </a:fld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5893253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 dirty="0"/>
              <a:t>Root Node:</a:t>
            </a:r>
            <a:r>
              <a:rPr lang="en-US" dirty="0"/>
              <a:t> Root node is from where the decision tree starts. It represents the entire dataset, which further gets divided into two or more homogeneous sets.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 dirty="0"/>
              <a:t>Leaf Node:</a:t>
            </a:r>
            <a:r>
              <a:rPr lang="en-US" dirty="0"/>
              <a:t> Leaf nodes are the final output node, and the tree cannot be segregated further after getting a leaf node.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 dirty="0"/>
              <a:t>Splitting:</a:t>
            </a:r>
            <a:r>
              <a:rPr lang="en-US" dirty="0"/>
              <a:t> Splitting is the process of dividing the decision node/root node into sub-nodes according to the given conditions.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 dirty="0"/>
              <a:t>Branch/Sub Tree:</a:t>
            </a:r>
            <a:r>
              <a:rPr lang="en-US" dirty="0"/>
              <a:t> A tree formed by splitting the tree.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 dirty="0"/>
              <a:t>Pruning:</a:t>
            </a:r>
            <a:r>
              <a:rPr lang="en-US" dirty="0"/>
              <a:t> Pruning is the process of removing the unwanted branches from the tree. 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b="1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 dirty="0"/>
              <a:t>Parent/Child node:</a:t>
            </a:r>
            <a:r>
              <a:rPr lang="en-US" dirty="0"/>
              <a:t> The root node of the tree is called the parent node, and other nodes are called the child nodes.</a:t>
            </a:r>
            <a:endParaRPr dirty="0"/>
          </a:p>
        </p:txBody>
      </p:sp>
      <p:sp>
        <p:nvSpPr>
          <p:cNvPr id="240" name="Google Shape;240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15e8078918d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49" name="Google Shape;249;g15e8078918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63" name="Google Shape;263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5e8078918d_0_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57" name="Google Shape;257;g15e8078918d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14" name="Google Shape;11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06341586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5e8078918d_0_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75" name="Google Shape;275;g15e8078918d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81" name="Google Shape;281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87" name="Google Shape;287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87" name="Google Shape;287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56194024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87" name="Google Shape;287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08041860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92" name="Google Shape;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747956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92" name="Google Shape;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9217553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68" name="Google Shape;168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1379619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8" name="Google Shape;158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Supervised Machine Learning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0" i="0" dirty="0">
                <a:solidFill>
                  <a:srgbClr val="333333"/>
                </a:solidFill>
                <a:latin typeface="Inter"/>
                <a:ea typeface="Inter"/>
                <a:cs typeface="Inter"/>
                <a:sym typeface="Inter"/>
              </a:rPr>
              <a:t>Suppose we have an input dataset of cats and dog images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0" i="0" dirty="0">
                <a:solidFill>
                  <a:srgbClr val="333333"/>
                </a:solidFill>
                <a:latin typeface="Inter"/>
                <a:ea typeface="Inter"/>
                <a:cs typeface="Inter"/>
                <a:sym typeface="Inter"/>
              </a:rPr>
              <a:t>1- we will provide the training to the machine to understand the images such as : 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	Shape &amp; size of the tail of cat and dog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	Shape of eyes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	Color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	Height (dogs are taller, cats are smaller), etc.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2- Start training by understanding the image and mapping it into specific label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3- When </a:t>
            </a:r>
            <a:r>
              <a:rPr lang="en-US" b="0" i="0" dirty="0">
                <a:solidFill>
                  <a:srgbClr val="333333"/>
                </a:solidFill>
                <a:latin typeface="Inter"/>
                <a:ea typeface="Inter"/>
                <a:cs typeface="Inter"/>
                <a:sym typeface="Inter"/>
              </a:rPr>
              <a:t>we input the picture of a cat and ask the machine to identify the object and predict the output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0" i="0" dirty="0">
                <a:solidFill>
                  <a:srgbClr val="333333"/>
                </a:solidFill>
                <a:latin typeface="Inter"/>
                <a:ea typeface="Inter"/>
                <a:cs typeface="Inter"/>
                <a:sym typeface="Inter"/>
              </a:rPr>
              <a:t>4- Now, the machine is well trained, so it will check all the features of the object, such as height, shape, color, eyes, ears, tail, etc., and find that it's a cat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b="0" i="0" dirty="0">
              <a:solidFill>
                <a:srgbClr val="333333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b="0" i="0" dirty="0">
              <a:solidFill>
                <a:srgbClr val="333333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b="0" i="0" dirty="0">
              <a:solidFill>
                <a:srgbClr val="333333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b="0" i="0" dirty="0">
              <a:solidFill>
                <a:srgbClr val="333333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59" name="Google Shape;159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15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741165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92" name="Google Shape;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603914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23" name="Google Shape;12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246926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32" name="Google Shape;13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2687446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3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3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fld id="{5166F30B-4F89-4246-83A9-71EFC1B27879}" type="datetime1">
              <a:rPr lang="en-US" smtClean="0"/>
              <a:t>5/16/2024</a:t>
            </a:fld>
            <a:endParaRPr dirty="0"/>
          </a:p>
        </p:txBody>
      </p:sp>
      <p:sp>
        <p:nvSpPr>
          <p:cNvPr id="19" name="Google Shape;19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0" name="Google Shape;20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32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3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fld id="{1ED66E9B-011A-457C-9B56-39BFB87A361E}" type="datetime1">
              <a:rPr lang="en-US" smtClean="0"/>
              <a:t>5/16/2024</a:t>
            </a:fld>
            <a:endParaRPr dirty="0"/>
          </a:p>
        </p:txBody>
      </p:sp>
      <p:sp>
        <p:nvSpPr>
          <p:cNvPr id="76" name="Google Shape;76;p3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77" name="Google Shape;77;p3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3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33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3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fld id="{79ABB6EC-8790-44EE-B3FB-7FE162838EF3}" type="datetime1">
              <a:rPr lang="en-US" smtClean="0"/>
              <a:t>5/16/2024</a:t>
            </a:fld>
            <a:endParaRPr dirty="0"/>
          </a:p>
        </p:txBody>
      </p:sp>
      <p:sp>
        <p:nvSpPr>
          <p:cNvPr id="82" name="Google Shape;82;p3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83" name="Google Shape;83;p3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fld id="{78704058-DECD-4991-812E-F206389CD745}" type="datetime1">
              <a:rPr lang="en-US" smtClean="0"/>
              <a:t>5/16/2024</a:t>
            </a:fld>
            <a:endParaRPr dirty="0"/>
          </a:p>
        </p:txBody>
      </p:sp>
      <p:sp>
        <p:nvSpPr>
          <p:cNvPr id="23" name="Google Shape;23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4" name="Google Shape;24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2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2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" name="Google Shape;28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fld id="{6D188FAA-9772-43CA-BE09-D717A842149F}" type="datetime1">
              <a:rPr lang="en-US" smtClean="0"/>
              <a:t>5/16/2024</a:t>
            </a:fld>
            <a:endParaRPr dirty="0"/>
          </a:p>
        </p:txBody>
      </p:sp>
      <p:sp>
        <p:nvSpPr>
          <p:cNvPr id="29" name="Google Shape;29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30" name="Google Shape;30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26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26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fld id="{C4D4C011-3D39-4C92-B1FF-FF3CA9B378E2}" type="datetime1">
              <a:rPr lang="en-US" smtClean="0"/>
              <a:t>5/16/2024</a:t>
            </a:fld>
            <a:endParaRPr dirty="0"/>
          </a:p>
        </p:txBody>
      </p:sp>
      <p:sp>
        <p:nvSpPr>
          <p:cNvPr id="35" name="Google Shape;35;p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36" name="Google Shape;36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2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2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27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2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fld id="{17CFDD7D-19AB-460A-A7EF-9CF4B3DF3A97}" type="datetime1">
              <a:rPr lang="en-US" smtClean="0"/>
              <a:t>5/16/2024</a:t>
            </a:fld>
            <a:endParaRPr dirty="0"/>
          </a:p>
        </p:txBody>
      </p:sp>
      <p:sp>
        <p:nvSpPr>
          <p:cNvPr id="42" name="Google Shape;42;p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43" name="Google Shape;43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8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28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7" name="Google Shape;47;p28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" name="Google Shape;48;p28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9" name="Google Shape;49;p28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2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fld id="{149FE36B-C934-421F-801D-EF8837DBEFD8}" type="datetime1">
              <a:rPr lang="en-US" smtClean="0"/>
              <a:t>5/16/2024</a:t>
            </a:fld>
            <a:endParaRPr dirty="0"/>
          </a:p>
        </p:txBody>
      </p:sp>
      <p:sp>
        <p:nvSpPr>
          <p:cNvPr id="51" name="Google Shape;51;p2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52" name="Google Shape;52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2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fld id="{1B6AE349-8B7B-4E6D-B28F-16C6243926A0}" type="datetime1">
              <a:rPr lang="en-US" smtClean="0"/>
              <a:t>5/16/2024</a:t>
            </a:fld>
            <a:endParaRPr dirty="0"/>
          </a:p>
        </p:txBody>
      </p:sp>
      <p:sp>
        <p:nvSpPr>
          <p:cNvPr id="56" name="Google Shape;56;p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57" name="Google Shape;57;p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30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30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3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fld id="{C436CCDF-17B6-49C3-8A78-46746ACFD272}" type="datetime1">
              <a:rPr lang="en-US" smtClean="0"/>
              <a:t>5/16/2024</a:t>
            </a:fld>
            <a:endParaRPr dirty="0"/>
          </a:p>
        </p:txBody>
      </p:sp>
      <p:sp>
        <p:nvSpPr>
          <p:cNvPr id="63" name="Google Shape;63;p3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64" name="Google Shape;64;p3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1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31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31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3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fld id="{145031A8-6097-4B38-B61D-D91BFCCDE14E}" type="datetime1">
              <a:rPr lang="en-US" smtClean="0"/>
              <a:t>5/16/2024</a:t>
            </a:fld>
            <a:endParaRPr dirty="0"/>
          </a:p>
        </p:txBody>
      </p:sp>
      <p:sp>
        <p:nvSpPr>
          <p:cNvPr id="70" name="Google Shape;70;p3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71" name="Google Shape;71;p3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2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4D62B2BC-29E0-45F8-A022-4424781F5207}" type="datetime1">
              <a:rPr lang="en-US" smtClean="0"/>
              <a:t>5/16/2024</a:t>
            </a:fld>
            <a:endParaRPr dirty="0"/>
          </a:p>
        </p:txBody>
      </p:sp>
      <p:sp>
        <p:nvSpPr>
          <p:cNvPr id="13" name="Google Shape;13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4" name="Google Shape;14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gif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jp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gif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saedsayad.com/decision_tree.htm" TargetMode="Externa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gif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gif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4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5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gif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43216" y="541390"/>
            <a:ext cx="8905568" cy="1466850"/>
          </a:xfrm>
          <a:noFill/>
        </p:spPr>
        <p:txBody>
          <a:bodyPr>
            <a:noAutofit/>
          </a:bodyPr>
          <a:lstStyle/>
          <a:p>
            <a:r>
              <a:rPr lang="en-US" sz="6600" b="1" dirty="0">
                <a:solidFill>
                  <a:srgbClr val="FFC000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M</a:t>
            </a:r>
            <a:r>
              <a:rPr lang="en-US" sz="6600" b="1" dirty="0">
                <a:solidFill>
                  <a:schemeClr val="bg2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a</a:t>
            </a:r>
            <a:r>
              <a:rPr lang="en-US" sz="6600" b="1" dirty="0">
                <a:solidFill>
                  <a:schemeClr val="tx1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chine</a:t>
            </a:r>
            <a:r>
              <a:rPr lang="en-US" sz="6600" b="1" dirty="0">
                <a:solidFill>
                  <a:srgbClr val="FFC000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 l</a:t>
            </a:r>
            <a:r>
              <a:rPr lang="en-US" sz="6600" b="1" dirty="0">
                <a:solidFill>
                  <a:schemeClr val="bg2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e</a:t>
            </a:r>
            <a:r>
              <a:rPr lang="en-US" sz="6600" b="1" dirty="0">
                <a:solidFill>
                  <a:schemeClr val="tx1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arning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95600" y="1905001"/>
            <a:ext cx="6400800" cy="1140539"/>
          </a:xfrm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chemeClr val="tx1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By: Shadi M. Alkhatib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10C67-6497-46F4-B8D0-3D6EE4C3659A}" type="datetime1">
              <a:rPr lang="en-US" smtClean="0"/>
              <a:t>5/16/2024</a:t>
            </a:fld>
            <a:endParaRPr lang="en-US" dirty="0"/>
          </a:p>
        </p:txBody>
      </p:sp>
      <p:pic>
        <p:nvPicPr>
          <p:cNvPr id="1028" name="Picture 4" descr="Artificial Intelligence and Machine Learning Consulting Services | KANINI">
            <a:extLst>
              <a:ext uri="{FF2B5EF4-FFF2-40B4-BE49-F238E27FC236}">
                <a16:creationId xmlns:a16="http://schemas.microsoft.com/office/drawing/2014/main" id="{DCEA7531-5106-4F01-6CB6-209C3B1B2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5058" y="2713704"/>
            <a:ext cx="9306231" cy="4007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76267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9" name="Google Shape;119;p5"/>
          <p:cNvGraphicFramePr/>
          <p:nvPr>
            <p:extLst>
              <p:ext uri="{D42A27DB-BD31-4B8C-83A1-F6EECF244321}">
                <p14:modId xmlns:p14="http://schemas.microsoft.com/office/powerpoint/2010/main" val="3569172011"/>
              </p:ext>
            </p:extLst>
          </p:nvPr>
        </p:nvGraphicFramePr>
        <p:xfrm>
          <a:off x="551792" y="1450428"/>
          <a:ext cx="10802007" cy="4682360"/>
        </p:xfrm>
        <a:graphic>
          <a:graphicData uri="http://schemas.openxmlformats.org/drawingml/2006/table">
            <a:tbl>
              <a:tblPr firstRow="1" bandRow="1">
                <a:noFill/>
                <a:tableStyleId>{0565E494-4002-44BD-8753-D3C04B0D1714}</a:tableStyleId>
              </a:tblPr>
              <a:tblGrid>
                <a:gridCol w="36006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006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006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96156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 dirty="0"/>
                        <a:t>Factor</a:t>
                      </a:r>
                      <a:endParaRPr sz="14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 dirty="0"/>
                        <a:t>Machine Learning</a:t>
                      </a:r>
                      <a:endParaRPr sz="14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 dirty="0"/>
                        <a:t>Deep Learning</a:t>
                      </a:r>
                      <a:endParaRPr sz="1400" u="none" strike="noStrike" cap="none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6156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 dirty="0"/>
                        <a:t>Data Requirement</a:t>
                      </a:r>
                      <a:endParaRPr sz="14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 dirty="0"/>
                        <a:t>Little data is required</a:t>
                      </a:r>
                      <a:endParaRPr sz="14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 dirty="0"/>
                        <a:t>It needs a lot of data</a:t>
                      </a:r>
                      <a:endParaRPr sz="1400" u="none" strike="noStrike" cap="none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0158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 dirty="0"/>
                        <a:t>Data Example</a:t>
                      </a:r>
                      <a:endParaRPr sz="14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 dirty="0"/>
                        <a:t>Numeric  </a:t>
                      </a:r>
                      <a:endParaRPr sz="14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 dirty="0"/>
                        <a:t>Numeric, Images, Texts,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 dirty="0"/>
                        <a:t>Audios, Videos,…etc.</a:t>
                      </a:r>
                      <a:endParaRPr sz="1400" u="none" strike="noStrike" cap="none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96156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 dirty="0"/>
                        <a:t>Accuracy</a:t>
                      </a:r>
                      <a:endParaRPr sz="14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 dirty="0"/>
                        <a:t>Lesser accuracy</a:t>
                      </a:r>
                      <a:endParaRPr sz="14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 dirty="0"/>
                        <a:t>Higher accuracy</a:t>
                      </a:r>
                      <a:endParaRPr sz="1400" u="none" strike="noStrike" cap="none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96156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 dirty="0"/>
                        <a:t>Training Time</a:t>
                      </a:r>
                      <a:endParaRPr sz="14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 dirty="0"/>
                        <a:t>Less time to train</a:t>
                      </a:r>
                      <a:endParaRPr sz="14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 dirty="0"/>
                        <a:t>Long time to train</a:t>
                      </a:r>
                      <a:endParaRPr sz="1400" u="none" strike="noStrike" cap="none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96156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 dirty="0"/>
                        <a:t>Hardware needed</a:t>
                      </a:r>
                      <a:endParaRPr sz="14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 dirty="0"/>
                        <a:t>Train on CPU</a:t>
                      </a:r>
                      <a:endParaRPr sz="14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 dirty="0"/>
                        <a:t>Requires GPU</a:t>
                      </a:r>
                      <a:endParaRPr sz="1400" u="none" strike="noStrike" cap="none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2C0B84A-784A-6858-9922-8281A0C7045A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99A1ECEE-977A-4F1C-AD5A-B490EE2D9F38}" type="datetime1">
              <a:rPr lang="en-US" smtClean="0"/>
              <a:t>5/16/2024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926517-085B-A51D-2AA6-C9B77DAC9DD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10</a:t>
            </a:fld>
            <a:endParaRPr lang="en-US" dirty="0"/>
          </a:p>
        </p:txBody>
      </p:sp>
      <p:sp>
        <p:nvSpPr>
          <p:cNvPr id="4" name="Google Shape;101;p3">
            <a:extLst>
              <a:ext uri="{FF2B5EF4-FFF2-40B4-BE49-F238E27FC236}">
                <a16:creationId xmlns:a16="http://schemas.microsoft.com/office/drawing/2014/main" id="{D943CE07-B48E-B504-D4DA-08237C7C9F3A}"/>
              </a:ext>
            </a:extLst>
          </p:cNvPr>
          <p:cNvSpPr txBox="1"/>
          <p:nvPr/>
        </p:nvSpPr>
        <p:spPr>
          <a:xfrm>
            <a:off x="551792" y="480296"/>
            <a:ext cx="11429999" cy="713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GB" sz="48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Machine Learning - </a:t>
            </a:r>
            <a:r>
              <a:rPr lang="en-GB" sz="4800" b="1" i="0" u="none" strike="noStrike" cap="none" dirty="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M</a:t>
            </a:r>
            <a:r>
              <a:rPr lang="en-GB" sz="4800" b="1" i="0" u="none" strike="noStrike" cap="none" dirty="0">
                <a:solidFill>
                  <a:schemeClr val="bg2"/>
                </a:solidFill>
                <a:latin typeface="Calibri"/>
                <a:ea typeface="Calibri"/>
                <a:cs typeface="Calibri"/>
                <a:sym typeface="Calibri"/>
              </a:rPr>
              <a:t>L</a:t>
            </a:r>
            <a:r>
              <a:rPr lang="en-GB" sz="48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VS  Deep Learning</a:t>
            </a:r>
            <a:r>
              <a:rPr lang="en-US" sz="48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- </a:t>
            </a:r>
            <a:r>
              <a:rPr lang="en-US" sz="4800" b="1" i="0" u="none" strike="noStrike" cap="none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D</a:t>
            </a:r>
            <a:r>
              <a:rPr lang="en-US" sz="4800" b="1" i="0" u="none" strike="noStrike" cap="none" dirty="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L</a:t>
            </a:r>
            <a:endParaRPr lang="en-GB" sz="3200" b="0" i="0" u="none" strike="noStrike" cap="none" dirty="0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297776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"/>
          <p:cNvSpPr txBox="1"/>
          <p:nvPr/>
        </p:nvSpPr>
        <p:spPr>
          <a:xfrm>
            <a:off x="15768" y="49652"/>
            <a:ext cx="10515600" cy="8933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</a:pPr>
            <a:r>
              <a:rPr lang="en-GB" sz="48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roadmap for </a:t>
            </a:r>
            <a:r>
              <a:rPr lang="en-GB" sz="4800" b="1" i="0" u="none" strike="noStrike" cap="none" dirty="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M</a:t>
            </a:r>
            <a:r>
              <a:rPr lang="en-GB" sz="4800" b="1" i="0" u="none" strike="noStrike" cap="none" dirty="0">
                <a:solidFill>
                  <a:schemeClr val="bg2"/>
                </a:solidFill>
                <a:latin typeface="Calibri"/>
                <a:ea typeface="Calibri"/>
                <a:cs typeface="Calibri"/>
                <a:sym typeface="Calibri"/>
              </a:rPr>
              <a:t>L</a:t>
            </a:r>
            <a:endParaRPr sz="1400" b="1" i="0" u="none" strike="noStrike" cap="none" dirty="0">
              <a:solidFill>
                <a:schemeClr val="bg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2"/>
          <p:cNvSpPr txBox="1"/>
          <p:nvPr/>
        </p:nvSpPr>
        <p:spPr>
          <a:xfrm>
            <a:off x="120869" y="943022"/>
            <a:ext cx="11950262" cy="57553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en-US" sz="230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1- Introduction to Machine Learning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en-US" sz="2300" b="1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2- Types / Approach of Machine Learning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en-GB" sz="2300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3- Machine Learning Projects / Use Cases</a:t>
            </a:r>
            <a:endParaRPr lang="en-US" sz="2300" dirty="0">
              <a:solidFill>
                <a:schemeClr val="dk1"/>
              </a:solidFill>
              <a:latin typeface="Calibri"/>
              <a:cs typeface="Calibri"/>
              <a:sym typeface="Calibri"/>
            </a:endParaRP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en-US" sz="2300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4- </a:t>
            </a:r>
            <a:r>
              <a:rPr lang="en-GB" sz="230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Machine Learning Project Life-Cycle </a:t>
            </a:r>
          </a:p>
          <a:p>
            <a:pPr>
              <a:buClr>
                <a:schemeClr val="dk1"/>
              </a:buClr>
              <a:buSzPts val="1800"/>
            </a:pPr>
            <a:r>
              <a:rPr lang="en-GB" sz="2300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5- </a:t>
            </a:r>
            <a:r>
              <a:rPr lang="en-US" sz="23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ML – </a:t>
            </a:r>
            <a:r>
              <a:rPr lang="en-GB" sz="23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difference between classification Vs regression</a:t>
            </a:r>
          </a:p>
          <a:p>
            <a:pPr>
              <a:buClr>
                <a:schemeClr val="dk1"/>
              </a:buClr>
              <a:buSzPts val="1800"/>
            </a:pPr>
            <a:r>
              <a:rPr lang="en-US" sz="23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6- Unsupervised ML – Clustering </a:t>
            </a:r>
            <a:r>
              <a:rPr lang="en-US" sz="230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Algorithms:</a:t>
            </a:r>
            <a:endParaRPr sz="230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230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K-means Clustering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en-US" sz="23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7- Supervised ML – Regression and Classification </a:t>
            </a:r>
            <a:r>
              <a:rPr lang="en-US" sz="230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Algorithms:</a:t>
            </a:r>
          </a:p>
          <a:p>
            <a:pPr marL="742950" lvl="1" indent="-285750">
              <a:buClr>
                <a:schemeClr val="dk1"/>
              </a:buClr>
              <a:buSzPts val="1800"/>
              <a:buFont typeface="Arial"/>
              <a:buChar char="•"/>
            </a:pPr>
            <a:r>
              <a:rPr lang="en-GB" sz="2300" dirty="0">
                <a:latin typeface="Calibri" panose="020F0502020204030204" pitchFamily="34" charset="0"/>
                <a:ea typeface="Calibri"/>
                <a:cs typeface="Calibri" panose="020F0502020204030204" pitchFamily="34" charset="0"/>
              </a:rPr>
              <a:t>Linear Regression </a:t>
            </a:r>
            <a:endParaRPr lang="en-GB" sz="230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42950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GB" sz="230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KNN</a:t>
            </a:r>
          </a:p>
          <a:p>
            <a:pPr marL="742950" lvl="1" indent="-285750">
              <a:buClr>
                <a:schemeClr val="dk1"/>
              </a:buClr>
              <a:buSzPts val="1800"/>
              <a:buFont typeface="Arial"/>
              <a:buChar char="•"/>
            </a:pPr>
            <a:r>
              <a:rPr lang="en-GB" sz="230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Logistic Regression</a:t>
            </a:r>
          </a:p>
          <a:p>
            <a:pPr marL="742950" lvl="1" indent="-285750">
              <a:buClr>
                <a:schemeClr val="dk1"/>
              </a:buClr>
              <a:buSzPts val="1800"/>
              <a:buFont typeface="Arial"/>
              <a:buChar char="•"/>
            </a:pPr>
            <a:r>
              <a:rPr lang="en-GB" sz="230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Support Vector Machine </a:t>
            </a:r>
            <a:endParaRPr lang="en-GB" sz="230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GB" sz="230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Decision Tree</a:t>
            </a:r>
            <a:endParaRPr lang="en-GB" sz="230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GB" sz="230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Random Forest</a:t>
            </a:r>
            <a:endParaRPr lang="en-GB" sz="230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lvl="1" indent="-285750">
              <a:buClr>
                <a:schemeClr val="dk1"/>
              </a:buClr>
              <a:buSzPts val="1800"/>
              <a:buFont typeface="Arial"/>
              <a:buChar char="•"/>
            </a:pPr>
            <a:r>
              <a:rPr lang="en-GB" sz="230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Naïve bayes 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en-US" sz="2300" i="0" u="none" strike="noStrike" cap="none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8- Deployment ML Models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76D814-D07D-3A1E-766A-2F51CE4BCAA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87079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11" descr="Diagram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2765" t="874" b="-1"/>
          <a:stretch/>
        </p:blipFill>
        <p:spPr>
          <a:xfrm>
            <a:off x="381000" y="1371600"/>
            <a:ext cx="11429999" cy="497616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A058853-2C2C-743F-BBD1-3BC39C44C313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BDC03749-37FF-419D-B0BE-7327B01C2BCD}" type="datetime1">
              <a:rPr lang="en-US" smtClean="0"/>
              <a:t>5/16/2024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42BC6E-AED0-E829-7C91-08CA5AC3131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12</a:t>
            </a:fld>
            <a:endParaRPr lang="en-US" dirty="0"/>
          </a:p>
        </p:txBody>
      </p:sp>
      <p:sp>
        <p:nvSpPr>
          <p:cNvPr id="4" name="Google Shape;101;p3">
            <a:extLst>
              <a:ext uri="{FF2B5EF4-FFF2-40B4-BE49-F238E27FC236}">
                <a16:creationId xmlns:a16="http://schemas.microsoft.com/office/drawing/2014/main" id="{B7FBF0BB-BE7B-ED64-E194-5E972462E0A8}"/>
              </a:ext>
            </a:extLst>
          </p:cNvPr>
          <p:cNvSpPr txBox="1"/>
          <p:nvPr/>
        </p:nvSpPr>
        <p:spPr>
          <a:xfrm>
            <a:off x="381000" y="510238"/>
            <a:ext cx="11429999" cy="713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</a:pPr>
            <a:r>
              <a:rPr lang="en-US" sz="4800" b="1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Types / Approach of </a:t>
            </a:r>
            <a:r>
              <a:rPr lang="en-US" sz="48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Machine Learning</a:t>
            </a:r>
            <a:r>
              <a:rPr lang="ar-JO" sz="48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- </a:t>
            </a:r>
            <a:r>
              <a:rPr lang="en-GB" sz="4800" b="1" i="0" u="none" strike="noStrike" cap="none" dirty="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M</a:t>
            </a:r>
            <a:r>
              <a:rPr lang="en-GB" sz="4800" b="1" i="0" u="none" strike="noStrike" cap="none" dirty="0">
                <a:solidFill>
                  <a:schemeClr val="bg2"/>
                </a:solidFill>
                <a:latin typeface="Calibri"/>
                <a:ea typeface="Calibri"/>
                <a:cs typeface="Calibri"/>
                <a:sym typeface="Calibri"/>
              </a:rPr>
              <a:t>L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318746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D5D6D0-8FDD-5CE8-162D-09813E933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E455E8-7175-B98F-FB19-BF93FAF78F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141983-130B-C438-034F-E6F7C954C076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C55BE388-F6A5-42E1-848B-E2C3DDB3D722}" type="datetime1">
              <a:rPr lang="en-US" smtClean="0"/>
              <a:t>5/16/2024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1E8CBA-D1A2-5104-D4F7-9BFC67A7412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13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D53D769-C826-EB51-4EA6-1FB2D95585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728" y="151273"/>
            <a:ext cx="11857703" cy="621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1970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B5B022-80F8-FB74-EE4C-2060F7EB5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582" y="134527"/>
            <a:ext cx="10955594" cy="1325563"/>
          </a:xfrm>
        </p:spPr>
        <p:txBody>
          <a:bodyPr>
            <a:normAutofit/>
          </a:bodyPr>
          <a:lstStyle/>
          <a:p>
            <a:r>
              <a:rPr lang="en-GB" b="1" dirty="0">
                <a:solidFill>
                  <a:srgbClr val="0070C0"/>
                </a:solidFill>
              </a:rPr>
              <a:t>Su</a:t>
            </a:r>
            <a:r>
              <a:rPr lang="en-GB" b="1" dirty="0"/>
              <a:t>pervised</a:t>
            </a:r>
            <a:r>
              <a:rPr lang="en-GB" b="1" dirty="0">
                <a:solidFill>
                  <a:srgbClr val="0070C0"/>
                </a:solidFill>
              </a:rPr>
              <a:t> </a:t>
            </a:r>
            <a:r>
              <a:rPr lang="en-GB" b="1" i="1" dirty="0">
                <a:solidFill>
                  <a:schemeClr val="tx1"/>
                </a:solidFill>
              </a:rPr>
              <a:t>&amp;</a:t>
            </a:r>
            <a:r>
              <a:rPr lang="en-GB" b="1" dirty="0"/>
              <a:t> </a:t>
            </a:r>
            <a:r>
              <a:rPr lang="en-GB" b="1" dirty="0">
                <a:solidFill>
                  <a:srgbClr val="FFC000"/>
                </a:solidFill>
              </a:rPr>
              <a:t>Un</a:t>
            </a:r>
            <a:r>
              <a:rPr lang="en-GB" b="1" dirty="0"/>
              <a:t>supervised Learning </a:t>
            </a:r>
            <a:r>
              <a:rPr lang="en-US" b="1" dirty="0">
                <a:solidFill>
                  <a:srgbClr val="FFC000"/>
                </a:solidFill>
              </a:rPr>
              <a:t>M</a:t>
            </a:r>
            <a:r>
              <a:rPr lang="en-US" b="1" dirty="0">
                <a:solidFill>
                  <a:schemeClr val="accent1"/>
                </a:solidFill>
              </a:rPr>
              <a:t>L</a:t>
            </a:r>
            <a:endParaRPr lang="en-GB" b="1" dirty="0">
              <a:solidFill>
                <a:schemeClr val="accent1"/>
              </a:solidFill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69AD597-8423-156C-5F65-BCC8F2EDD2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5582" y="1460090"/>
            <a:ext cx="11608212" cy="489626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A1328C-ADEB-B239-116D-5AE9D1A3BE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07E9FE-1000-1E0B-8127-E863C47B9454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8CBB2F22-FF66-49A1-A948-84DD9E9E3CAD}" type="datetime1">
              <a:rPr lang="en-US" smtClean="0"/>
              <a:t>5/16/2024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9023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0"/>
          <p:cNvSpPr txBox="1"/>
          <p:nvPr/>
        </p:nvSpPr>
        <p:spPr>
          <a:xfrm>
            <a:off x="677916" y="291110"/>
            <a:ext cx="11161987" cy="713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</a:pPr>
            <a:r>
              <a:rPr lang="en-US" sz="48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Types of Machine Learning - </a:t>
            </a:r>
            <a:r>
              <a:rPr lang="en-US" sz="4800" b="1" i="0" u="none" strike="noStrike" cap="none" dirty="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M</a:t>
            </a:r>
            <a:r>
              <a:rPr lang="en-US" sz="4800" b="1" i="0" u="none" strike="noStrike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L</a:t>
            </a:r>
            <a:endParaRPr sz="1400" b="0" i="0" u="none" strike="noStrike" cap="none" dirty="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10"/>
          <p:cNvSpPr txBox="1"/>
          <p:nvPr/>
        </p:nvSpPr>
        <p:spPr>
          <a:xfrm>
            <a:off x="0" y="1119622"/>
            <a:ext cx="7244862" cy="5509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</a:pPr>
            <a:r>
              <a:rPr lang="en-US" sz="2200" b="1" i="0" u="none" strike="noStrike" cap="none" dirty="0">
                <a:solidFill>
                  <a:schemeClr val="tx1"/>
                </a:solidFill>
                <a:latin typeface="Calibri" panose="020F0502020204030204" pitchFamily="34" charset="0"/>
                <a:ea typeface="Inter"/>
                <a:cs typeface="Calibri" panose="020F0502020204030204" pitchFamily="34" charset="0"/>
                <a:sym typeface="Inter"/>
              </a:rPr>
              <a:t>1- Supervised</a:t>
            </a:r>
            <a:r>
              <a:rPr lang="en-US" sz="2200" b="0" i="0" u="none" strike="noStrike" cap="none" dirty="0">
                <a:solidFill>
                  <a:schemeClr val="tx1"/>
                </a:solidFill>
                <a:latin typeface="Calibri" panose="020F0502020204030204" pitchFamily="34" charset="0"/>
                <a:ea typeface="Inter"/>
                <a:cs typeface="Calibri" panose="020F0502020204030204" pitchFamily="34" charset="0"/>
                <a:sym typeface="Inter"/>
              </a:rPr>
              <a:t> </a:t>
            </a:r>
            <a:endParaRPr sz="2200" b="0" i="0" u="none" strike="noStrike" cap="none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1200150" marR="0" lvl="2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Font typeface="Arial"/>
              <a:buChar char="•"/>
            </a:pPr>
            <a:r>
              <a:rPr lang="en-US" sz="2200" b="0" i="0" u="none" strike="noStrike" cap="none" dirty="0">
                <a:solidFill>
                  <a:schemeClr val="tx1"/>
                </a:solidFill>
                <a:latin typeface="Calibri" panose="020F0502020204030204" pitchFamily="34" charset="0"/>
                <a:ea typeface="Inter"/>
                <a:cs typeface="Calibri" panose="020F0502020204030204" pitchFamily="34" charset="0"/>
                <a:sym typeface="Inter"/>
              </a:rPr>
              <a:t>Train the machines using the </a:t>
            </a:r>
            <a:r>
              <a:rPr lang="en-US" sz="2200" b="1" i="0" u="none" strike="noStrike" cap="none" dirty="0">
                <a:solidFill>
                  <a:schemeClr val="tx1"/>
                </a:solidFill>
                <a:latin typeface="Calibri" panose="020F0502020204030204" pitchFamily="34" charset="0"/>
                <a:ea typeface="Inter"/>
                <a:cs typeface="Calibri" panose="020F0502020204030204" pitchFamily="34" charset="0"/>
                <a:sym typeface="Inter"/>
              </a:rPr>
              <a:t>labelled dataset</a:t>
            </a:r>
            <a:endParaRPr sz="2200" b="1" i="0" u="none" strike="noStrike" cap="none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1200150" marR="0" lvl="2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Font typeface="Arial"/>
              <a:buChar char="•"/>
            </a:pPr>
            <a:r>
              <a:rPr lang="en-US" sz="2200" b="0" i="0" u="none" strike="noStrike" cap="none" dirty="0">
                <a:solidFill>
                  <a:schemeClr val="tx1"/>
                </a:solidFill>
                <a:latin typeface="Calibri" panose="020F0502020204030204" pitchFamily="34" charset="0"/>
                <a:ea typeface="Inter"/>
                <a:cs typeface="Calibri" panose="020F0502020204030204" pitchFamily="34" charset="0"/>
                <a:sym typeface="Inter"/>
              </a:rPr>
              <a:t>Labelled data </a:t>
            </a:r>
            <a:r>
              <a:rPr lang="en-US" sz="2200" b="1" i="0" u="none" strike="noStrike" cap="none" dirty="0">
                <a:solidFill>
                  <a:schemeClr val="tx1"/>
                </a:solidFill>
                <a:latin typeface="Calibri" panose="020F0502020204030204" pitchFamily="34" charset="0"/>
                <a:ea typeface="Inter"/>
                <a:cs typeface="Calibri" panose="020F0502020204030204" pitchFamily="34" charset="0"/>
                <a:sym typeface="Inter"/>
              </a:rPr>
              <a:t>specifies the inputs </a:t>
            </a:r>
            <a:r>
              <a:rPr lang="en-US" sz="2200" b="0" i="0" u="none" strike="noStrike" cap="none" dirty="0">
                <a:solidFill>
                  <a:schemeClr val="tx1"/>
                </a:solidFill>
                <a:latin typeface="Calibri" panose="020F0502020204030204" pitchFamily="34" charset="0"/>
                <a:ea typeface="Inter"/>
                <a:cs typeface="Calibri" panose="020F0502020204030204" pitchFamily="34" charset="0"/>
                <a:sym typeface="Inter"/>
              </a:rPr>
              <a:t>are already </a:t>
            </a:r>
            <a:r>
              <a:rPr lang="en-US" sz="2200" b="1" i="0" u="none" strike="noStrike" cap="none" dirty="0">
                <a:solidFill>
                  <a:schemeClr val="tx1"/>
                </a:solidFill>
                <a:latin typeface="Calibri" panose="020F0502020204030204" pitchFamily="34" charset="0"/>
                <a:ea typeface="Inter"/>
                <a:cs typeface="Calibri" panose="020F0502020204030204" pitchFamily="34" charset="0"/>
                <a:sym typeface="Inter"/>
              </a:rPr>
              <a:t>mapped to the output</a:t>
            </a:r>
            <a:endParaRPr sz="2200" b="1" i="0" u="none" strike="noStrike" cap="none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742950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endParaRPr lang="en-US" sz="2200" b="1" i="0" u="none" strike="noStrike" cap="none" dirty="0">
              <a:solidFill>
                <a:schemeClr val="tx1"/>
              </a:solidFill>
              <a:latin typeface="Calibri" panose="020F0502020204030204" pitchFamily="34" charset="0"/>
              <a:ea typeface="Inter"/>
              <a:cs typeface="Calibri" panose="020F0502020204030204" pitchFamily="34" charset="0"/>
              <a:sym typeface="Inter"/>
            </a:endParaRPr>
          </a:p>
          <a:p>
            <a:pPr marL="457200"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</a:pPr>
            <a:r>
              <a:rPr lang="en-US" sz="2200" b="1" i="0" u="none" strike="noStrike" cap="none" dirty="0">
                <a:solidFill>
                  <a:schemeClr val="tx1"/>
                </a:solidFill>
                <a:latin typeface="Calibri" panose="020F0502020204030204" pitchFamily="34" charset="0"/>
                <a:ea typeface="Inter"/>
                <a:cs typeface="Calibri" panose="020F0502020204030204" pitchFamily="34" charset="0"/>
                <a:sym typeface="Inter"/>
              </a:rPr>
              <a:t>2- Unsupervised</a:t>
            </a:r>
            <a:endParaRPr sz="2200" b="1" i="0" u="none" strike="noStrike" cap="none" dirty="0">
              <a:solidFill>
                <a:schemeClr val="tx1"/>
              </a:solidFill>
              <a:latin typeface="Calibri" panose="020F0502020204030204" pitchFamily="34" charset="0"/>
              <a:ea typeface="Inter"/>
              <a:cs typeface="Calibri" panose="020F0502020204030204" pitchFamily="34" charset="0"/>
              <a:sym typeface="Inter"/>
            </a:endParaRPr>
          </a:p>
          <a:p>
            <a:pPr marL="1200150" marR="0" lvl="2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Font typeface="Arial"/>
              <a:buChar char="•"/>
            </a:pPr>
            <a:r>
              <a:rPr lang="en-US" sz="2200" b="0" i="0" u="none" strike="noStrike" cap="none" dirty="0">
                <a:solidFill>
                  <a:schemeClr val="tx1"/>
                </a:solidFill>
                <a:latin typeface="Calibri" panose="020F0502020204030204" pitchFamily="34" charset="0"/>
                <a:ea typeface="Inter"/>
                <a:cs typeface="Calibri" panose="020F0502020204030204" pitchFamily="34" charset="0"/>
                <a:sym typeface="Inter"/>
              </a:rPr>
              <a:t>The machine is trained using the </a:t>
            </a:r>
            <a:r>
              <a:rPr lang="en-US" sz="2200" b="1" i="0" u="none" strike="noStrike" cap="none" dirty="0">
                <a:solidFill>
                  <a:schemeClr val="tx1"/>
                </a:solidFill>
                <a:latin typeface="Calibri" panose="020F0502020204030204" pitchFamily="34" charset="0"/>
                <a:ea typeface="Inter"/>
                <a:cs typeface="Calibri" panose="020F0502020204030204" pitchFamily="34" charset="0"/>
                <a:sym typeface="Inter"/>
              </a:rPr>
              <a:t>unlabeled dataset</a:t>
            </a:r>
            <a:endParaRPr sz="2200" b="1" i="0" u="none" strike="noStrike" cap="none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1200150" marR="0" lvl="2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2200" b="0" i="0" u="none" strike="noStrike" cap="none" dirty="0">
                <a:solidFill>
                  <a:schemeClr val="tx1"/>
                </a:solidFill>
                <a:latin typeface="Calibri" panose="020F0502020204030204" pitchFamily="34" charset="0"/>
                <a:ea typeface="Inter"/>
                <a:cs typeface="Calibri" panose="020F0502020204030204" pitchFamily="34" charset="0"/>
                <a:sym typeface="Inter"/>
              </a:rPr>
              <a:t>The </a:t>
            </a:r>
            <a:r>
              <a:rPr lang="en-US" sz="2200" b="1" i="0" u="none" strike="noStrike" cap="none" dirty="0">
                <a:solidFill>
                  <a:schemeClr val="tx1"/>
                </a:solidFill>
                <a:latin typeface="Calibri" panose="020F0502020204030204" pitchFamily="34" charset="0"/>
                <a:ea typeface="Inter"/>
                <a:cs typeface="Calibri" panose="020F0502020204030204" pitchFamily="34" charset="0"/>
                <a:sym typeface="Inter"/>
              </a:rPr>
              <a:t>main goal </a:t>
            </a:r>
            <a:r>
              <a:rPr lang="en-US" sz="2200" b="0" i="0" u="none" strike="noStrike" cap="none" dirty="0">
                <a:solidFill>
                  <a:schemeClr val="tx1"/>
                </a:solidFill>
                <a:latin typeface="Calibri" panose="020F0502020204030204" pitchFamily="34" charset="0"/>
                <a:ea typeface="Inter"/>
                <a:cs typeface="Calibri" panose="020F0502020204030204" pitchFamily="34" charset="0"/>
                <a:sym typeface="Inter"/>
              </a:rPr>
              <a:t>is to </a:t>
            </a:r>
            <a:r>
              <a:rPr lang="en-US" sz="2200" b="1" i="0" u="none" strike="noStrike" cap="none" dirty="0">
                <a:solidFill>
                  <a:schemeClr val="tx1"/>
                </a:solidFill>
                <a:latin typeface="Calibri" panose="020F0502020204030204" pitchFamily="34" charset="0"/>
                <a:ea typeface="Inter"/>
                <a:cs typeface="Calibri" panose="020F0502020204030204" pitchFamily="34" charset="0"/>
                <a:sym typeface="Inter"/>
              </a:rPr>
              <a:t>group or categories </a:t>
            </a:r>
            <a:r>
              <a:rPr lang="en-US" sz="2200" b="0" i="0" u="none" strike="noStrike" cap="none" dirty="0">
                <a:solidFill>
                  <a:schemeClr val="tx1"/>
                </a:solidFill>
                <a:latin typeface="Calibri" panose="020F0502020204030204" pitchFamily="34" charset="0"/>
                <a:ea typeface="Inter"/>
                <a:cs typeface="Calibri" panose="020F0502020204030204" pitchFamily="34" charset="0"/>
                <a:sym typeface="Inter"/>
              </a:rPr>
              <a:t>the unsorted dataset </a:t>
            </a:r>
            <a:r>
              <a:rPr lang="en-US" sz="2200" b="1" i="0" u="none" strike="noStrike" cap="none" dirty="0">
                <a:solidFill>
                  <a:schemeClr val="tx1"/>
                </a:solidFill>
                <a:latin typeface="Calibri" panose="020F0502020204030204" pitchFamily="34" charset="0"/>
                <a:ea typeface="Inter"/>
                <a:cs typeface="Calibri" panose="020F0502020204030204" pitchFamily="34" charset="0"/>
                <a:sym typeface="Inter"/>
              </a:rPr>
              <a:t>according</a:t>
            </a:r>
            <a:r>
              <a:rPr lang="en-US" sz="2200" b="0" i="0" u="none" strike="noStrike" cap="none" dirty="0">
                <a:solidFill>
                  <a:schemeClr val="tx1"/>
                </a:solidFill>
                <a:latin typeface="Calibri" panose="020F0502020204030204" pitchFamily="34" charset="0"/>
                <a:ea typeface="Inter"/>
                <a:cs typeface="Calibri" panose="020F0502020204030204" pitchFamily="34" charset="0"/>
                <a:sym typeface="Inter"/>
              </a:rPr>
              <a:t> to the similarities, patterns, and differences</a:t>
            </a:r>
            <a:endParaRPr sz="2200" b="0" i="0" u="none" strike="noStrike" cap="none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457200"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</a:pPr>
            <a:endParaRPr lang="en-US" sz="2200" b="1" i="0" u="none" strike="noStrike" cap="none" dirty="0">
              <a:solidFill>
                <a:schemeClr val="tx1"/>
              </a:solidFill>
              <a:latin typeface="Calibri" panose="020F0502020204030204" pitchFamily="34" charset="0"/>
              <a:ea typeface="Inter"/>
              <a:cs typeface="Calibri" panose="020F0502020204030204" pitchFamily="34" charset="0"/>
              <a:sym typeface="Inter"/>
            </a:endParaRPr>
          </a:p>
          <a:p>
            <a:pPr marL="457200"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</a:pPr>
            <a:r>
              <a:rPr lang="en-US" sz="2200" b="1" i="0" u="none" strike="noStrike" cap="none" dirty="0">
                <a:solidFill>
                  <a:schemeClr val="tx1"/>
                </a:solidFill>
                <a:latin typeface="Calibri" panose="020F0502020204030204" pitchFamily="34" charset="0"/>
                <a:ea typeface="Inter"/>
                <a:cs typeface="Calibri" panose="020F0502020204030204" pitchFamily="34" charset="0"/>
                <a:sym typeface="Inter"/>
              </a:rPr>
              <a:t>3- Reinforcement Learning</a:t>
            </a:r>
            <a:endParaRPr sz="2200" b="1" i="0" u="none" strike="noStrike" cap="none" dirty="0">
              <a:solidFill>
                <a:schemeClr val="tx1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  <a:p>
            <a:pPr marL="1200150" marR="0" lvl="2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Font typeface="Arial"/>
              <a:buChar char="•"/>
            </a:pPr>
            <a:r>
              <a:rPr lang="en-US" sz="2200" b="0" i="0" u="none" strike="noStrike" cap="none" dirty="0">
                <a:solidFill>
                  <a:schemeClr val="tx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Works on a </a:t>
            </a:r>
            <a:r>
              <a:rPr lang="en-US" sz="2200" b="1" i="0" u="none" strike="noStrike" cap="none" dirty="0">
                <a:solidFill>
                  <a:schemeClr val="tx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feedback-based process (State and action)</a:t>
            </a:r>
            <a:endParaRPr sz="2200" b="1" i="0" u="none" strike="noStrike" cap="none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1200150" marR="0" lvl="2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Font typeface="Arial"/>
              <a:buChar char="•"/>
            </a:pPr>
            <a:r>
              <a:rPr lang="en-US" sz="2200" b="1" i="0" u="none" strike="noStrike" cap="none" dirty="0">
                <a:solidFill>
                  <a:schemeClr val="tx1"/>
                </a:solidFill>
                <a:latin typeface="Calibri" panose="020F0502020204030204" pitchFamily="34" charset="0"/>
                <a:ea typeface="Inter"/>
                <a:cs typeface="Calibri" panose="020F0502020204030204" pitchFamily="34" charset="0"/>
                <a:sym typeface="Inter"/>
              </a:rPr>
              <a:t>For example</a:t>
            </a:r>
            <a:r>
              <a:rPr lang="en-US" sz="2200" b="0" i="0" u="none" strike="noStrike" cap="none" dirty="0">
                <a:solidFill>
                  <a:schemeClr val="tx1"/>
                </a:solidFill>
                <a:latin typeface="Calibri" panose="020F0502020204030204" pitchFamily="34" charset="0"/>
                <a:ea typeface="Inter"/>
                <a:cs typeface="Calibri" panose="020F0502020204030204" pitchFamily="34" charset="0"/>
                <a:sym typeface="Inter"/>
              </a:rPr>
              <a:t>, a child learns various things by experiences in his day-to-day life</a:t>
            </a:r>
            <a:endParaRPr sz="2200" b="0" i="0" u="none" strike="noStrike" cap="none" dirty="0">
              <a:solidFill>
                <a:schemeClr val="tx1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pic>
        <p:nvPicPr>
          <p:cNvPr id="164" name="Google Shape;164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57404" y="1147762"/>
            <a:ext cx="4707402" cy="23834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10" descr="A Beginners Guide to Unsupervised Learning | by Mathanraj Sharma |  Analytics Vidhya | Medium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357404" y="4059095"/>
            <a:ext cx="4707402" cy="238341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B291AEF-4317-13C9-7472-A7F969F49401}"/>
              </a:ext>
            </a:extLst>
          </p:cNvPr>
          <p:cNvSpPr>
            <a:spLocks noGrp="1"/>
          </p:cNvSpPr>
          <p:nvPr>
            <p:ph type="dt" idx="10"/>
          </p:nvPr>
        </p:nvSpPr>
        <p:spPr>
          <a:xfrm>
            <a:off x="838200" y="6450946"/>
            <a:ext cx="2743200" cy="365125"/>
          </a:xfrm>
        </p:spPr>
        <p:txBody>
          <a:bodyPr/>
          <a:lstStyle/>
          <a:p>
            <a:fld id="{B8A664CF-CF17-4FE5-8CF3-2AF7C37C74EB}" type="datetime1">
              <a:rPr lang="en-US" smtClean="0"/>
              <a:t>5/16/2024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6A2E5B7-E5AF-5689-01E5-0EB3B9D4B24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44650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"/>
          <p:cNvSpPr txBox="1"/>
          <p:nvPr/>
        </p:nvSpPr>
        <p:spPr>
          <a:xfrm>
            <a:off x="15768" y="49652"/>
            <a:ext cx="10515600" cy="8933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</a:pPr>
            <a:r>
              <a:rPr lang="en-GB" sz="48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roadmap for </a:t>
            </a:r>
            <a:r>
              <a:rPr lang="en-GB" sz="4800" b="1" i="0" u="none" strike="noStrike" cap="none" dirty="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M</a:t>
            </a:r>
            <a:r>
              <a:rPr lang="en-GB" sz="4800" b="1" i="0" u="none" strike="noStrike" cap="none" dirty="0">
                <a:solidFill>
                  <a:schemeClr val="bg2"/>
                </a:solidFill>
                <a:latin typeface="Calibri"/>
                <a:ea typeface="Calibri"/>
                <a:cs typeface="Calibri"/>
                <a:sym typeface="Calibri"/>
              </a:rPr>
              <a:t>L</a:t>
            </a:r>
            <a:endParaRPr sz="1400" b="1" i="0" u="none" strike="noStrike" cap="none" dirty="0">
              <a:solidFill>
                <a:schemeClr val="bg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2"/>
          <p:cNvSpPr txBox="1"/>
          <p:nvPr/>
        </p:nvSpPr>
        <p:spPr>
          <a:xfrm>
            <a:off x="120869" y="943022"/>
            <a:ext cx="11950262" cy="57553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en-US" sz="230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1- Introduction to Machine Learning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en-US" sz="2300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2- Types / Approach of Machine Learning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en-GB" sz="2300" b="1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3- Machine Learning Projects / Use Cases</a:t>
            </a:r>
            <a:endParaRPr lang="en-US" sz="2300" b="1" dirty="0">
              <a:solidFill>
                <a:schemeClr val="dk1"/>
              </a:solidFill>
              <a:latin typeface="Calibri"/>
              <a:cs typeface="Calibri"/>
              <a:sym typeface="Calibri"/>
            </a:endParaRP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en-US" sz="2300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4- </a:t>
            </a:r>
            <a:r>
              <a:rPr lang="en-GB" sz="230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Machine Learning Project Life-Cycle </a:t>
            </a:r>
          </a:p>
          <a:p>
            <a:pPr>
              <a:buClr>
                <a:schemeClr val="dk1"/>
              </a:buClr>
              <a:buSzPts val="1800"/>
            </a:pPr>
            <a:r>
              <a:rPr lang="en-GB" sz="2300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5- </a:t>
            </a:r>
            <a:r>
              <a:rPr lang="en-US" sz="23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ML – </a:t>
            </a:r>
            <a:r>
              <a:rPr lang="en-GB" sz="23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difference between classification Vs regression</a:t>
            </a:r>
          </a:p>
          <a:p>
            <a:pPr>
              <a:buClr>
                <a:schemeClr val="dk1"/>
              </a:buClr>
              <a:buSzPts val="1800"/>
            </a:pPr>
            <a:r>
              <a:rPr lang="en-US" sz="23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6- Unsupervised ML – Clustering </a:t>
            </a:r>
            <a:r>
              <a:rPr lang="en-US" sz="230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Algorithms:</a:t>
            </a:r>
            <a:endParaRPr sz="230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230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K-means Clustering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en-US" sz="23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7- Supervised ML – Classification and Regression </a:t>
            </a:r>
            <a:r>
              <a:rPr lang="en-US" sz="230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Algorithms:</a:t>
            </a:r>
          </a:p>
          <a:p>
            <a:pPr marL="742950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GB" sz="230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KNN</a:t>
            </a:r>
          </a:p>
          <a:p>
            <a:pPr marL="742950" lvl="1" indent="-285750">
              <a:buClr>
                <a:schemeClr val="dk1"/>
              </a:buClr>
              <a:buSzPts val="1800"/>
              <a:buFont typeface="Arial"/>
              <a:buChar char="•"/>
            </a:pPr>
            <a:r>
              <a:rPr lang="en-GB" sz="230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Logistic Regression</a:t>
            </a:r>
          </a:p>
          <a:p>
            <a:pPr marL="742950" lvl="1" indent="-285750">
              <a:buClr>
                <a:schemeClr val="dk1"/>
              </a:buClr>
              <a:buSzPts val="1800"/>
              <a:buFont typeface="Arial"/>
              <a:buChar char="•"/>
            </a:pPr>
            <a:r>
              <a:rPr lang="en-GB" sz="230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Support Vector Machine </a:t>
            </a:r>
            <a:endParaRPr lang="en-GB" sz="230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GB" sz="230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Decision Tree</a:t>
            </a:r>
            <a:endParaRPr lang="en-GB" sz="230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GB" sz="230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Random Forest</a:t>
            </a:r>
            <a:endParaRPr lang="en-GB" sz="230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lvl="1" indent="-285750">
              <a:buClr>
                <a:schemeClr val="dk1"/>
              </a:buClr>
              <a:buSzPts val="1800"/>
              <a:buFont typeface="Arial"/>
              <a:buChar char="•"/>
            </a:pPr>
            <a:r>
              <a:rPr lang="en-GB" sz="230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Naïve bayes </a:t>
            </a:r>
          </a:p>
          <a:p>
            <a:pPr marL="742950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GB" sz="2300" dirty="0">
                <a:latin typeface="Calibri" panose="020F0502020204030204" pitchFamily="34" charset="0"/>
                <a:ea typeface="Calibri"/>
                <a:cs typeface="Calibri" panose="020F0502020204030204" pitchFamily="34" charset="0"/>
              </a:rPr>
              <a:t>Linear Regression </a:t>
            </a:r>
            <a:endParaRPr lang="en-GB" sz="230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en-GB" sz="2300" i="0" u="none" strike="noStrike" cap="none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8- Deployment ML Models </a:t>
            </a:r>
            <a:endParaRPr sz="2300" i="0" u="none" strike="noStrike" cap="none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76D814-D07D-3A1E-766A-2F51CE4BCAA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6312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6"/>
          <p:cNvSpPr txBox="1"/>
          <p:nvPr/>
        </p:nvSpPr>
        <p:spPr>
          <a:xfrm>
            <a:off x="7949" y="1158769"/>
            <a:ext cx="12052671" cy="5262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133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1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42950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endParaRPr lang="en-US" sz="21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42950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GB" sz="21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Diabetes mellitus disease</a:t>
            </a:r>
          </a:p>
          <a:p>
            <a:pPr marL="742950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endParaRPr lang="en-GB" sz="21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42950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endParaRPr lang="ar-JO" sz="21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42950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endParaRPr lang="ar-JO" sz="21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42950" lvl="1" indent="-285750"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21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Identifying Spam</a:t>
            </a:r>
            <a:r>
              <a:rPr lang="ar-JO" sz="21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1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Email</a:t>
            </a:r>
            <a:endParaRPr sz="2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00150" marR="0" lvl="2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2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Most of your </a:t>
            </a:r>
            <a:r>
              <a:rPr lang="en-US" sz="21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email inboxes </a:t>
            </a:r>
            <a:r>
              <a:rPr lang="en-US" sz="2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also have an </a:t>
            </a:r>
            <a:r>
              <a:rPr lang="en-US" sz="21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Spam</a:t>
            </a:r>
            <a:r>
              <a:rPr lang="en-US" sz="21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1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 not spam </a:t>
            </a:r>
            <a:r>
              <a:rPr lang="en-US" sz="2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inbox</a:t>
            </a:r>
            <a:endParaRPr lang="ar-JO" sz="2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200150" marR="0" lvl="2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endParaRPr sz="2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00150" marR="0" lvl="2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2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21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email</a:t>
            </a:r>
            <a:r>
              <a:rPr lang="en-US" sz="2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provider </a:t>
            </a:r>
            <a:r>
              <a:rPr lang="en-US" sz="21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automatically</a:t>
            </a:r>
            <a:r>
              <a:rPr lang="en-US" sz="2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1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filters</a:t>
            </a:r>
            <a:r>
              <a:rPr lang="en-US" sz="2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unwanted spam emails</a:t>
            </a:r>
            <a:endParaRPr lang="ar-JO" sz="2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200150" marR="0" lvl="2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endParaRPr sz="2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00150" marR="0" lvl="2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2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Machine Learning model </a:t>
            </a:r>
            <a:r>
              <a:rPr lang="en-US" sz="21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train</a:t>
            </a:r>
            <a:r>
              <a:rPr lang="en-US" sz="2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to identify </a:t>
            </a:r>
            <a:r>
              <a:rPr lang="en-US" sz="21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all the spam emails based </a:t>
            </a:r>
            <a:r>
              <a:rPr lang="en-US" sz="2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 </a:t>
            </a:r>
            <a:r>
              <a:rPr lang="en-US" sz="21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common characteristics</a:t>
            </a:r>
            <a:r>
              <a:rPr lang="en-US" sz="2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such as the email, subject, and sender content</a:t>
            </a:r>
            <a:endParaRPr sz="2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2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8" name="Google Shape;128;p6" descr="Logic and implementation of a spam filter machine learning algorithm | by  Lily Chen | Towards Data Sci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10600" y="1917562"/>
            <a:ext cx="3450020" cy="219723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0FDADB-C263-DED4-431A-9C34FED4A0DA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C4C46E9A-C511-4839-873B-18E09689DC9C}" type="datetime1">
              <a:rPr lang="en-US" smtClean="0"/>
              <a:t>5/16/2024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1AE16C-7CB1-C120-60E9-A5BCDE1DAE7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17</a:t>
            </a:fld>
            <a:endParaRPr lang="en-US" dirty="0"/>
          </a:p>
        </p:txBody>
      </p:sp>
      <p:sp>
        <p:nvSpPr>
          <p:cNvPr id="4" name="Google Shape;101;p3">
            <a:extLst>
              <a:ext uri="{FF2B5EF4-FFF2-40B4-BE49-F238E27FC236}">
                <a16:creationId xmlns:a16="http://schemas.microsoft.com/office/drawing/2014/main" id="{B388A46F-A0D5-C713-C7EA-01B77ABA8BDD}"/>
              </a:ext>
            </a:extLst>
          </p:cNvPr>
          <p:cNvSpPr txBox="1"/>
          <p:nvPr/>
        </p:nvSpPr>
        <p:spPr>
          <a:xfrm>
            <a:off x="381000" y="510238"/>
            <a:ext cx="11429999" cy="713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</a:pPr>
            <a:r>
              <a:rPr lang="en-GB" sz="4800" b="1" i="0" u="none" strike="noStrike" cap="none" dirty="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M</a:t>
            </a:r>
            <a:r>
              <a:rPr lang="en-GB" sz="4800" b="1" i="0" u="none" strike="noStrike" cap="none" dirty="0">
                <a:solidFill>
                  <a:schemeClr val="bg2"/>
                </a:solidFill>
                <a:latin typeface="Calibri"/>
                <a:ea typeface="Calibri"/>
                <a:cs typeface="Calibri"/>
                <a:sym typeface="Calibri"/>
              </a:rPr>
              <a:t>L </a:t>
            </a:r>
            <a:r>
              <a:rPr lang="en-US" sz="48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Projects / Use Cases - 1</a:t>
            </a:r>
            <a:r>
              <a:rPr lang="en-GB" sz="4800" b="1" i="0" u="none" strike="noStrike" cap="none" dirty="0">
                <a:solidFill>
                  <a:schemeClr val="bg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006951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7"/>
          <p:cNvSpPr txBox="1"/>
          <p:nvPr/>
        </p:nvSpPr>
        <p:spPr>
          <a:xfrm>
            <a:off x="380999" y="1078192"/>
            <a:ext cx="11429999" cy="4293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endParaRPr lang="en-US" sz="2100" b="1" i="0" u="none" strike="noStrike" cap="none" dirty="0">
              <a:solidFill>
                <a:schemeClr val="tx1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  <a:p>
            <a:pPr marL="742950" marR="0" lvl="1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2100" b="0" i="0" u="none" strike="noStrike" cap="none" dirty="0">
              <a:solidFill>
                <a:schemeClr val="tx1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2100" b="1" i="0" u="none" strike="noStrike" cap="none" dirty="0">
                <a:solidFill>
                  <a:schemeClr val="tx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Sentiment Analysis - </a:t>
            </a:r>
            <a:r>
              <a:rPr lang="en-GB" sz="2100" b="1" i="0" u="none" strike="noStrike" cap="none" dirty="0">
                <a:solidFill>
                  <a:schemeClr val="tx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Analyze feedback such as hospitals, hotel and restaurant</a:t>
            </a:r>
            <a:endParaRPr sz="2100" b="0" i="0" u="none" strike="noStrike" cap="none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742950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2100" b="1" i="0" u="none" strike="noStrike" cap="none" dirty="0">
                <a:solidFill>
                  <a:schemeClr val="tx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Help to determine </a:t>
            </a:r>
            <a:r>
              <a:rPr lang="en-US" sz="2100" b="0" i="0" u="none" strike="noStrike" cap="none" dirty="0">
                <a:solidFill>
                  <a:schemeClr val="tx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the emotion or opinion of the speaker or the writer. </a:t>
            </a:r>
          </a:p>
          <a:p>
            <a:pPr marL="742950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endParaRPr lang="en-US" sz="2100" b="0" i="0" u="none" strike="noStrike" cap="none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742950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endParaRPr sz="2100" b="0" i="0" u="none" strike="noStrike" cap="none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742950" marR="0" lvl="1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2100" b="0" i="0" u="none" strike="noStrike" cap="none" dirty="0">
              <a:solidFill>
                <a:schemeClr val="tx1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2100" b="1" i="0" u="none" strike="noStrike" cap="none" dirty="0">
                <a:solidFill>
                  <a:schemeClr val="tx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Weather Forecasting – Using time series </a:t>
            </a:r>
            <a:endParaRPr sz="2100" b="0" i="0" u="none" strike="noStrike" cap="none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742950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2100" b="0" i="0" u="none" strike="noStrike" cap="none" dirty="0">
                <a:solidFill>
                  <a:schemeClr val="tx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Machine Learning </a:t>
            </a:r>
            <a:r>
              <a:rPr lang="en-US" sz="2100" b="1" i="0" u="none" strike="noStrike" cap="none" dirty="0">
                <a:solidFill>
                  <a:schemeClr val="tx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can be used </a:t>
            </a:r>
            <a:r>
              <a:rPr lang="en-US" sz="2100" b="0" i="0" u="none" strike="noStrike" cap="none" dirty="0">
                <a:solidFill>
                  <a:schemeClr val="tx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to forecast weather with </a:t>
            </a:r>
            <a:r>
              <a:rPr lang="en-US" sz="2100" b="1" i="0" u="none" strike="noStrike" cap="none" dirty="0">
                <a:solidFill>
                  <a:schemeClr val="tx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historical</a:t>
            </a:r>
            <a:r>
              <a:rPr lang="en-US" sz="2100" b="0" i="0" u="none" strike="noStrike" cap="none" dirty="0">
                <a:solidFill>
                  <a:schemeClr val="tx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weather data</a:t>
            </a:r>
          </a:p>
          <a:p>
            <a:pPr marL="742950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endParaRPr sz="2100" b="0" i="0" u="none" strike="noStrike" cap="none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742950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600"/>
              <a:buFont typeface="Arial"/>
              <a:buChar char="•"/>
            </a:pPr>
            <a:r>
              <a:rPr lang="en-US" sz="2100" b="1" i="0" u="none" strike="noStrike" cap="none" dirty="0">
                <a:solidFill>
                  <a:schemeClr val="tx1"/>
                </a:solidFill>
                <a:latin typeface="Calibri" panose="020F0502020204030204" pitchFamily="34" charset="0"/>
                <a:ea typeface="Source Serif Pro"/>
                <a:cs typeface="Calibri" panose="020F0502020204030204" pitchFamily="34" charset="0"/>
                <a:sym typeface="Source Serif Pro"/>
              </a:rPr>
              <a:t>Based</a:t>
            </a:r>
            <a:r>
              <a:rPr lang="en-US" sz="2100" b="0" i="0" u="none" strike="noStrike" cap="none" dirty="0">
                <a:solidFill>
                  <a:schemeClr val="tx1"/>
                </a:solidFill>
                <a:latin typeface="Calibri" panose="020F0502020204030204" pitchFamily="34" charset="0"/>
                <a:ea typeface="Source Serif Pro"/>
                <a:cs typeface="Calibri" panose="020F0502020204030204" pitchFamily="34" charset="0"/>
                <a:sym typeface="Source Serif Pro"/>
              </a:rPr>
              <a:t> on </a:t>
            </a:r>
            <a:r>
              <a:rPr lang="en-US" sz="2100" b="1" i="0" u="none" strike="noStrike" cap="none" dirty="0">
                <a:solidFill>
                  <a:schemeClr val="tx1"/>
                </a:solidFill>
                <a:latin typeface="Calibri" panose="020F0502020204030204" pitchFamily="34" charset="0"/>
                <a:ea typeface="Source Serif Pro"/>
                <a:cs typeface="Calibri" panose="020F0502020204030204" pitchFamily="34" charset="0"/>
                <a:sym typeface="Source Serif Pro"/>
              </a:rPr>
              <a:t>observations</a:t>
            </a:r>
            <a:r>
              <a:rPr lang="en-US" sz="2100" b="0" i="0" u="none" strike="noStrike" cap="none" dirty="0">
                <a:solidFill>
                  <a:schemeClr val="tx1"/>
                </a:solidFill>
                <a:latin typeface="Calibri" panose="020F0502020204030204" pitchFamily="34" charset="0"/>
                <a:ea typeface="Source Serif Pro"/>
                <a:cs typeface="Calibri" panose="020F0502020204030204" pitchFamily="34" charset="0"/>
                <a:sym typeface="Source Serif Pro"/>
              </a:rPr>
              <a:t> of the </a:t>
            </a:r>
            <a:r>
              <a:rPr lang="en-US" sz="2100" b="1" i="0" u="none" strike="noStrike" cap="none" dirty="0">
                <a:solidFill>
                  <a:schemeClr val="tx1"/>
                </a:solidFill>
                <a:latin typeface="Calibri" panose="020F0502020204030204" pitchFamily="34" charset="0"/>
                <a:ea typeface="Source Serif Pro"/>
                <a:cs typeface="Calibri" panose="020F0502020204030204" pitchFamily="34" charset="0"/>
                <a:sym typeface="Source Serif Pro"/>
              </a:rPr>
              <a:t>weather in the past </a:t>
            </a:r>
            <a:r>
              <a:rPr lang="en-US" sz="2100" b="0" i="0" u="none" strike="noStrike" cap="none" dirty="0">
                <a:solidFill>
                  <a:schemeClr val="tx1"/>
                </a:solidFill>
                <a:latin typeface="Calibri" panose="020F0502020204030204" pitchFamily="34" charset="0"/>
                <a:ea typeface="Source Serif Pro"/>
                <a:cs typeface="Calibri" panose="020F0502020204030204" pitchFamily="34" charset="0"/>
                <a:sym typeface="Source Serif Pro"/>
              </a:rPr>
              <a:t>we can </a:t>
            </a:r>
            <a:r>
              <a:rPr lang="en-US" sz="2100" b="1" i="0" u="none" strike="noStrike" cap="none" dirty="0">
                <a:solidFill>
                  <a:schemeClr val="tx1"/>
                </a:solidFill>
                <a:latin typeface="Calibri" panose="020F0502020204030204" pitchFamily="34" charset="0"/>
                <a:ea typeface="Source Serif Pro"/>
                <a:cs typeface="Calibri" panose="020F0502020204030204" pitchFamily="34" charset="0"/>
                <a:sym typeface="Source Serif Pro"/>
              </a:rPr>
              <a:t>predict</a:t>
            </a:r>
            <a:r>
              <a:rPr lang="en-US" sz="2100" b="0" i="0" u="none" strike="noStrike" cap="none" dirty="0">
                <a:solidFill>
                  <a:schemeClr val="tx1"/>
                </a:solidFill>
                <a:latin typeface="Calibri" panose="020F0502020204030204" pitchFamily="34" charset="0"/>
                <a:ea typeface="Source Serif Pro"/>
                <a:cs typeface="Calibri" panose="020F0502020204030204" pitchFamily="34" charset="0"/>
                <a:sym typeface="Source Serif Pro"/>
              </a:rPr>
              <a:t> the </a:t>
            </a:r>
            <a:r>
              <a:rPr lang="en-US" sz="2100" b="1" i="0" u="none" strike="noStrike" cap="none" dirty="0">
                <a:solidFill>
                  <a:schemeClr val="tx1"/>
                </a:solidFill>
                <a:latin typeface="Calibri" panose="020F0502020204030204" pitchFamily="34" charset="0"/>
                <a:ea typeface="Source Serif Pro"/>
                <a:cs typeface="Calibri" panose="020F0502020204030204" pitchFamily="34" charset="0"/>
                <a:sym typeface="Source Serif Pro"/>
              </a:rPr>
              <a:t>weather</a:t>
            </a:r>
            <a:r>
              <a:rPr lang="en-US" sz="2100" b="0" i="0" u="none" strike="noStrike" cap="none" dirty="0">
                <a:solidFill>
                  <a:schemeClr val="tx1"/>
                </a:solidFill>
                <a:latin typeface="Calibri" panose="020F0502020204030204" pitchFamily="34" charset="0"/>
                <a:ea typeface="Source Serif Pro"/>
                <a:cs typeface="Calibri" panose="020F0502020204030204" pitchFamily="34" charset="0"/>
                <a:sym typeface="Source Serif Pro"/>
              </a:rPr>
              <a:t> in the </a:t>
            </a:r>
            <a:r>
              <a:rPr lang="en-US" sz="2100" b="1" i="0" u="none" strike="noStrike" cap="none" dirty="0">
                <a:solidFill>
                  <a:schemeClr val="tx1"/>
                </a:solidFill>
                <a:latin typeface="Calibri" panose="020F0502020204030204" pitchFamily="34" charset="0"/>
                <a:ea typeface="Source Serif Pro"/>
                <a:cs typeface="Calibri" panose="020F0502020204030204" pitchFamily="34" charset="0"/>
                <a:sym typeface="Source Serif Pro"/>
              </a:rPr>
              <a:t>future</a:t>
            </a:r>
          </a:p>
          <a:p>
            <a:pPr marL="742950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600"/>
              <a:buFont typeface="Arial"/>
              <a:buChar char="•"/>
            </a:pPr>
            <a:endParaRPr sz="2100" b="0" i="0" u="none" strike="noStrike" cap="none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742950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600"/>
              <a:buFont typeface="Arial"/>
              <a:buChar char="•"/>
            </a:pPr>
            <a:r>
              <a:rPr lang="en-US" sz="2100" b="0" i="0" u="none" strike="noStrike" cap="none" dirty="0">
                <a:solidFill>
                  <a:schemeClr val="tx1"/>
                </a:solidFill>
                <a:latin typeface="Calibri" panose="020F0502020204030204" pitchFamily="34" charset="0"/>
                <a:ea typeface="Source Serif Pro"/>
                <a:cs typeface="Calibri" panose="020F0502020204030204" pitchFamily="34" charset="0"/>
                <a:sym typeface="Source Serif Pro"/>
              </a:rPr>
              <a:t> </a:t>
            </a:r>
            <a:r>
              <a:rPr lang="en-US" sz="2100" b="1" i="0" u="none" strike="noStrike" cap="none" dirty="0">
                <a:solidFill>
                  <a:schemeClr val="tx1"/>
                </a:solidFill>
                <a:latin typeface="Calibri" panose="020F0502020204030204" pitchFamily="34" charset="0"/>
                <a:ea typeface="Source Serif Pro"/>
                <a:cs typeface="Calibri" panose="020F0502020204030204" pitchFamily="34" charset="0"/>
                <a:sym typeface="Source Serif Pro"/>
              </a:rPr>
              <a:t>Data collected </a:t>
            </a:r>
            <a:r>
              <a:rPr lang="en-US" sz="2100" b="0" i="0" u="none" strike="noStrike" cap="none" dirty="0">
                <a:solidFill>
                  <a:schemeClr val="tx1"/>
                </a:solidFill>
                <a:latin typeface="Calibri" panose="020F0502020204030204" pitchFamily="34" charset="0"/>
                <a:ea typeface="Source Serif Pro"/>
                <a:cs typeface="Calibri" panose="020F0502020204030204" pitchFamily="34" charset="0"/>
                <a:sym typeface="Source Serif Pro"/>
              </a:rPr>
              <a:t>from </a:t>
            </a:r>
            <a:r>
              <a:rPr lang="en-US" sz="2100" b="1" i="0" u="none" strike="noStrike" cap="none" dirty="0">
                <a:solidFill>
                  <a:schemeClr val="tx1"/>
                </a:solidFill>
                <a:latin typeface="Calibri" panose="020F0502020204030204" pitchFamily="34" charset="0"/>
                <a:ea typeface="Source Serif Pro"/>
                <a:cs typeface="Calibri" panose="020F0502020204030204" pitchFamily="34" charset="0"/>
                <a:sym typeface="Source Serif Pro"/>
              </a:rPr>
              <a:t>weather stations </a:t>
            </a:r>
            <a:r>
              <a:rPr lang="en-US" sz="2100" b="0" i="0" u="none" strike="noStrike" cap="none" dirty="0">
                <a:solidFill>
                  <a:schemeClr val="tx1"/>
                </a:solidFill>
                <a:latin typeface="Calibri" panose="020F0502020204030204" pitchFamily="34" charset="0"/>
                <a:ea typeface="Source Serif Pro"/>
                <a:cs typeface="Calibri" panose="020F0502020204030204" pitchFamily="34" charset="0"/>
                <a:sym typeface="Source Serif Pro"/>
              </a:rPr>
              <a:t>and satellites </a:t>
            </a:r>
          </a:p>
        </p:txBody>
      </p:sp>
      <p:pic>
        <p:nvPicPr>
          <p:cNvPr id="138" name="Google Shape;138;p7" descr="How to Create and Deploy a Simple Sentiment Analysis App via API - KDnuggets"/>
          <p:cNvPicPr preferRelativeResize="0"/>
          <p:nvPr/>
        </p:nvPicPr>
        <p:blipFill rotWithShape="1">
          <a:blip r:embed="rId3">
            <a:alphaModFix/>
          </a:blip>
          <a:srcRect t="23031" b="20323"/>
          <a:stretch/>
        </p:blipFill>
        <p:spPr>
          <a:xfrm>
            <a:off x="8939047" y="1171121"/>
            <a:ext cx="2604595" cy="906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7" descr="Weather forecasting with Recurrent Neural Networks in Python | by Rohan  Kosandal | Analytics Vidhya | Medium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014589" y="2396359"/>
            <a:ext cx="2982969" cy="174997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30266EB-A8FC-4E93-4D4A-E7605423E183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F84AF67A-4B47-47B3-8302-10E1CE6E1E5E}" type="datetime1">
              <a:rPr lang="en-US" smtClean="0"/>
              <a:t>5/16/2024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CBE21AD-278F-4566-BE4E-10D1B2B2FEB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18</a:t>
            </a:fld>
            <a:endParaRPr lang="en-US" dirty="0"/>
          </a:p>
        </p:txBody>
      </p:sp>
      <p:sp>
        <p:nvSpPr>
          <p:cNvPr id="4" name="Google Shape;101;p3">
            <a:extLst>
              <a:ext uri="{FF2B5EF4-FFF2-40B4-BE49-F238E27FC236}">
                <a16:creationId xmlns:a16="http://schemas.microsoft.com/office/drawing/2014/main" id="{D493AF6C-3A44-F8D3-9E54-21B573DF20A0}"/>
              </a:ext>
            </a:extLst>
          </p:cNvPr>
          <p:cNvSpPr txBox="1"/>
          <p:nvPr/>
        </p:nvSpPr>
        <p:spPr>
          <a:xfrm>
            <a:off x="381000" y="510238"/>
            <a:ext cx="11429999" cy="713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</a:pPr>
            <a:r>
              <a:rPr lang="en-GB" sz="4800" b="1" i="0" u="none" strike="noStrike" cap="none" dirty="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M</a:t>
            </a:r>
            <a:r>
              <a:rPr lang="en-GB" sz="4800" b="1" i="0" u="none" strike="noStrike" cap="none" dirty="0">
                <a:solidFill>
                  <a:schemeClr val="bg2"/>
                </a:solidFill>
                <a:latin typeface="Calibri"/>
                <a:ea typeface="Calibri"/>
                <a:cs typeface="Calibri"/>
                <a:sym typeface="Calibri"/>
              </a:rPr>
              <a:t>L </a:t>
            </a:r>
            <a:r>
              <a:rPr lang="en-US" sz="48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Projects / Use Cases - 2</a:t>
            </a:r>
            <a:r>
              <a:rPr lang="en-GB" sz="4800" b="1" i="0" u="none" strike="noStrike" cap="none" dirty="0">
                <a:solidFill>
                  <a:schemeClr val="bg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809787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"/>
          <p:cNvSpPr txBox="1"/>
          <p:nvPr/>
        </p:nvSpPr>
        <p:spPr>
          <a:xfrm>
            <a:off x="15768" y="49652"/>
            <a:ext cx="10515600" cy="8933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</a:pPr>
            <a:r>
              <a:rPr lang="en-GB" sz="48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roadmap for </a:t>
            </a:r>
            <a:r>
              <a:rPr lang="en-GB" sz="4800" b="1" i="0" u="none" strike="noStrike" cap="none" dirty="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M</a:t>
            </a:r>
            <a:r>
              <a:rPr lang="en-GB" sz="4800" b="1" i="0" u="none" strike="noStrike" cap="none" dirty="0">
                <a:solidFill>
                  <a:schemeClr val="bg2"/>
                </a:solidFill>
                <a:latin typeface="Calibri"/>
                <a:ea typeface="Calibri"/>
                <a:cs typeface="Calibri"/>
                <a:sym typeface="Calibri"/>
              </a:rPr>
              <a:t>L</a:t>
            </a:r>
            <a:endParaRPr sz="1400" b="1" i="0" u="none" strike="noStrike" cap="none" dirty="0">
              <a:solidFill>
                <a:schemeClr val="bg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2"/>
          <p:cNvSpPr txBox="1"/>
          <p:nvPr/>
        </p:nvSpPr>
        <p:spPr>
          <a:xfrm>
            <a:off x="120869" y="943022"/>
            <a:ext cx="11950262" cy="57553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en-US" sz="230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1- Introduction to Machine Learning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en-US" sz="2300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2- Types / Approach of Machine Learning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en-GB" sz="2300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3- Machine Learning Projects / Use Cases</a:t>
            </a:r>
            <a:endParaRPr lang="en-US" sz="2300" dirty="0">
              <a:solidFill>
                <a:schemeClr val="dk1"/>
              </a:solidFill>
              <a:latin typeface="Calibri"/>
              <a:cs typeface="Calibri"/>
              <a:sym typeface="Calibri"/>
            </a:endParaRP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en-US" sz="2300" b="1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4- </a:t>
            </a:r>
            <a:r>
              <a:rPr lang="en-GB" sz="23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Machine Learning Project Life-Cycle </a:t>
            </a:r>
          </a:p>
          <a:p>
            <a:pPr>
              <a:buClr>
                <a:schemeClr val="dk1"/>
              </a:buClr>
              <a:buSzPts val="1800"/>
            </a:pPr>
            <a:r>
              <a:rPr lang="en-GB" sz="2300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5- </a:t>
            </a:r>
            <a:r>
              <a:rPr lang="en-US" sz="23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ML – </a:t>
            </a:r>
            <a:r>
              <a:rPr lang="en-GB" sz="23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difference between classification Vs regression</a:t>
            </a:r>
          </a:p>
          <a:p>
            <a:pPr>
              <a:buClr>
                <a:schemeClr val="dk1"/>
              </a:buClr>
              <a:buSzPts val="1800"/>
            </a:pPr>
            <a:r>
              <a:rPr lang="en-US" sz="23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6- Unsupervised ML – Clustering </a:t>
            </a:r>
            <a:r>
              <a:rPr lang="en-US" sz="230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Algorithms:</a:t>
            </a:r>
            <a:endParaRPr sz="230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230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K-means Clustering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en-US" sz="23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7- Supervised ML – Classification and Regression </a:t>
            </a:r>
            <a:r>
              <a:rPr lang="en-US" sz="230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Algorithms:</a:t>
            </a:r>
          </a:p>
          <a:p>
            <a:pPr marL="742950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GB" sz="230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KNN</a:t>
            </a:r>
          </a:p>
          <a:p>
            <a:pPr marL="742950" lvl="1" indent="-285750">
              <a:buClr>
                <a:schemeClr val="dk1"/>
              </a:buClr>
              <a:buSzPts val="1800"/>
              <a:buFont typeface="Arial"/>
              <a:buChar char="•"/>
            </a:pPr>
            <a:r>
              <a:rPr lang="en-GB" sz="230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Logistic Regression</a:t>
            </a:r>
          </a:p>
          <a:p>
            <a:pPr marL="742950" lvl="1" indent="-285750">
              <a:buClr>
                <a:schemeClr val="dk1"/>
              </a:buClr>
              <a:buSzPts val="1800"/>
              <a:buFont typeface="Arial"/>
              <a:buChar char="•"/>
            </a:pPr>
            <a:r>
              <a:rPr lang="en-GB" sz="230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Support Vector Machine </a:t>
            </a:r>
            <a:endParaRPr lang="en-GB" sz="230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GB" sz="230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Decision Tree</a:t>
            </a:r>
            <a:endParaRPr lang="en-GB" sz="230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GB" sz="230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Random Forest</a:t>
            </a:r>
            <a:endParaRPr lang="en-GB" sz="230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lvl="1" indent="-285750">
              <a:buClr>
                <a:schemeClr val="dk1"/>
              </a:buClr>
              <a:buSzPts val="1800"/>
              <a:buFont typeface="Arial"/>
              <a:buChar char="•"/>
            </a:pPr>
            <a:r>
              <a:rPr lang="en-GB" sz="230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Naïve bayes </a:t>
            </a:r>
          </a:p>
          <a:p>
            <a:pPr marL="742950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GB" sz="2300" dirty="0">
                <a:latin typeface="Calibri" panose="020F0502020204030204" pitchFamily="34" charset="0"/>
                <a:ea typeface="Calibri"/>
                <a:cs typeface="Calibri" panose="020F0502020204030204" pitchFamily="34" charset="0"/>
              </a:rPr>
              <a:t>Linear Regression </a:t>
            </a:r>
            <a:endParaRPr lang="en-GB" sz="230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en-GB" sz="2300" i="0" u="none" strike="noStrike" cap="none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8- Deployment ML Models </a:t>
            </a:r>
            <a:endParaRPr sz="2300" i="0" u="none" strike="noStrike" cap="none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76D814-D07D-3A1E-766A-2F51CE4BCAA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99751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"/>
          <p:cNvSpPr txBox="1"/>
          <p:nvPr/>
        </p:nvSpPr>
        <p:spPr>
          <a:xfrm>
            <a:off x="15768" y="49652"/>
            <a:ext cx="10515600" cy="8933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</a:pPr>
            <a:r>
              <a:rPr lang="en-GB" sz="48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roadmap for </a:t>
            </a:r>
            <a:r>
              <a:rPr lang="en-GB" sz="4800" b="1" i="0" u="none" strike="noStrike" cap="none" dirty="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M</a:t>
            </a:r>
            <a:r>
              <a:rPr lang="en-GB" sz="4800" b="1" i="0" u="none" strike="noStrike" cap="none" dirty="0">
                <a:solidFill>
                  <a:schemeClr val="bg2"/>
                </a:solidFill>
                <a:latin typeface="Calibri"/>
                <a:ea typeface="Calibri"/>
                <a:cs typeface="Calibri"/>
                <a:sym typeface="Calibri"/>
              </a:rPr>
              <a:t>L</a:t>
            </a:r>
            <a:endParaRPr sz="1400" b="1" i="0" u="none" strike="noStrike" cap="none" dirty="0">
              <a:solidFill>
                <a:schemeClr val="bg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2"/>
          <p:cNvSpPr txBox="1"/>
          <p:nvPr/>
        </p:nvSpPr>
        <p:spPr>
          <a:xfrm>
            <a:off x="120869" y="943022"/>
            <a:ext cx="11950262" cy="57553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en-US" sz="23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1- Introduction to Machine Learning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en-US" sz="2300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2- Types / Approach of Machine Learning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en-GB" sz="2300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3- Machine Learning Projects / Use Cases</a:t>
            </a:r>
            <a:endParaRPr lang="en-US" sz="2300" dirty="0">
              <a:solidFill>
                <a:schemeClr val="dk1"/>
              </a:solidFill>
              <a:latin typeface="Calibri"/>
              <a:cs typeface="Calibri"/>
              <a:sym typeface="Calibri"/>
            </a:endParaRP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en-US" sz="2300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4- </a:t>
            </a:r>
            <a:r>
              <a:rPr lang="en-GB" sz="230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Machine Learning Project Life-Cycle </a:t>
            </a:r>
          </a:p>
          <a:p>
            <a:pPr>
              <a:buClr>
                <a:schemeClr val="dk1"/>
              </a:buClr>
              <a:buSzPts val="1800"/>
            </a:pPr>
            <a:r>
              <a:rPr lang="en-GB" sz="2300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5- </a:t>
            </a:r>
            <a:r>
              <a:rPr lang="en-US" sz="23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ML – </a:t>
            </a:r>
            <a:r>
              <a:rPr lang="en-GB" sz="23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difference between classification Vs regression</a:t>
            </a:r>
          </a:p>
          <a:p>
            <a:pPr>
              <a:buClr>
                <a:schemeClr val="dk1"/>
              </a:buClr>
              <a:buSzPts val="1800"/>
            </a:pPr>
            <a:r>
              <a:rPr lang="en-US" sz="23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6- Unsupervised ML – Clustering </a:t>
            </a:r>
            <a:r>
              <a:rPr lang="en-US" sz="230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Algorithms:</a:t>
            </a:r>
            <a:endParaRPr sz="230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230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K-means Clustering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en-US" sz="23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7- Supervised ML – Regression and Classification </a:t>
            </a:r>
            <a:r>
              <a:rPr lang="en-US" sz="230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Algorithms:</a:t>
            </a:r>
          </a:p>
          <a:p>
            <a:pPr marL="742950" lvl="1" indent="-285750">
              <a:buClr>
                <a:schemeClr val="dk1"/>
              </a:buClr>
              <a:buSzPts val="1800"/>
              <a:buFont typeface="Arial"/>
              <a:buChar char="•"/>
            </a:pPr>
            <a:r>
              <a:rPr lang="en-GB" sz="2300" dirty="0">
                <a:latin typeface="Calibri" panose="020F0502020204030204" pitchFamily="34" charset="0"/>
                <a:ea typeface="Calibri"/>
                <a:cs typeface="Calibri" panose="020F0502020204030204" pitchFamily="34" charset="0"/>
              </a:rPr>
              <a:t>Linear Regression </a:t>
            </a:r>
            <a:endParaRPr lang="en-GB" sz="230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42950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GB" sz="230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KNN</a:t>
            </a:r>
          </a:p>
          <a:p>
            <a:pPr marL="742950" lvl="1" indent="-285750">
              <a:buClr>
                <a:schemeClr val="dk1"/>
              </a:buClr>
              <a:buSzPts val="1800"/>
              <a:buFont typeface="Arial"/>
              <a:buChar char="•"/>
            </a:pPr>
            <a:r>
              <a:rPr lang="en-GB" sz="230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Logistic Regression</a:t>
            </a:r>
          </a:p>
          <a:p>
            <a:pPr marL="742950" lvl="1" indent="-285750">
              <a:buClr>
                <a:schemeClr val="dk1"/>
              </a:buClr>
              <a:buSzPts val="1800"/>
              <a:buFont typeface="Arial"/>
              <a:buChar char="•"/>
            </a:pPr>
            <a:r>
              <a:rPr lang="en-GB" sz="230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Support Vector Machine </a:t>
            </a:r>
            <a:endParaRPr lang="en-GB" sz="230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GB" sz="230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Decision Tree</a:t>
            </a:r>
            <a:endParaRPr lang="en-GB" sz="230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GB" sz="230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Random Forest</a:t>
            </a:r>
            <a:endParaRPr lang="en-GB" sz="230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lvl="1" indent="-285750">
              <a:buClr>
                <a:schemeClr val="dk1"/>
              </a:buClr>
              <a:buSzPts val="1800"/>
              <a:buFont typeface="Arial"/>
              <a:buChar char="•"/>
            </a:pPr>
            <a:r>
              <a:rPr lang="en-GB" sz="230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Naïve bayes 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en-GB" sz="2300" i="0" u="none" strike="noStrike" cap="none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8- Deployment ML Models </a:t>
            </a:r>
            <a:endParaRPr sz="2300" i="0" u="none" strike="noStrike" cap="none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76D814-D07D-3A1E-766A-2F51CE4BCAA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29395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8"/>
          <p:cNvSpPr txBox="1"/>
          <p:nvPr/>
        </p:nvSpPr>
        <p:spPr>
          <a:xfrm>
            <a:off x="409903" y="906313"/>
            <a:ext cx="11335407" cy="53783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>
              <a:buClr>
                <a:schemeClr val="dk1"/>
              </a:buClr>
              <a:buSzPts val="1800"/>
            </a:pPr>
            <a:r>
              <a:rPr lang="en-US" sz="23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pPr>
              <a:buClr>
                <a:schemeClr val="dk1"/>
              </a:buClr>
              <a:buSzPts val="1800"/>
            </a:pPr>
            <a:r>
              <a:rPr lang="en-US" sz="23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1- Gathering Data: </a:t>
            </a:r>
            <a:r>
              <a:rPr lang="en-US" sz="23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https://www.kaggle.com/</a:t>
            </a:r>
            <a:endParaRPr lang="en-US" sz="2300" dirty="0"/>
          </a:p>
          <a:p>
            <a:pPr marL="557213" lvl="1" indent="-214313"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2300" b="1" dirty="0">
                <a:latin typeface="Calibri"/>
                <a:ea typeface="Calibri"/>
                <a:cs typeface="Calibri"/>
                <a:sym typeface="Calibri"/>
              </a:rPr>
              <a:t>Data Gathering </a:t>
            </a:r>
            <a:r>
              <a:rPr lang="en-US" sz="23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 the first step of the ML life cycle</a:t>
            </a:r>
            <a:endParaRPr sz="23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57213" lvl="1" indent="-214313"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23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</a:t>
            </a:r>
            <a:r>
              <a:rPr lang="en-US" sz="23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goal of this step </a:t>
            </a:r>
            <a:r>
              <a:rPr lang="en-US" sz="23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 to identify and </a:t>
            </a:r>
            <a:r>
              <a:rPr lang="en-US" sz="23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obtain</a:t>
            </a:r>
            <a:r>
              <a:rPr lang="en-US" sz="23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all </a:t>
            </a:r>
          </a:p>
          <a:p>
            <a:pPr marL="342900" lvl="1">
              <a:buClr>
                <a:schemeClr val="dk1"/>
              </a:buClr>
              <a:buSzPts val="1400"/>
            </a:pPr>
            <a:r>
              <a:rPr lang="en-US" sz="23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data-related problems</a:t>
            </a:r>
            <a:endParaRPr sz="2300" dirty="0"/>
          </a:p>
          <a:p>
            <a:pPr marL="557213" lvl="1" indent="-214313"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23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</a:t>
            </a:r>
            <a:r>
              <a:rPr lang="en-US" sz="23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step includes </a:t>
            </a:r>
            <a:r>
              <a:rPr lang="en-US" sz="23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below tasks:</a:t>
            </a:r>
            <a:endParaRPr lang="en-GB" sz="2300" dirty="0"/>
          </a:p>
          <a:p>
            <a:pPr marL="900113" lvl="2" indent="-214313"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23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Collect data</a:t>
            </a:r>
            <a:endParaRPr lang="en-US" sz="2300" dirty="0"/>
          </a:p>
          <a:p>
            <a:pPr marL="900113" lvl="2" indent="-214313"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23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Identify various data sources</a:t>
            </a:r>
            <a:endParaRPr sz="2300" dirty="0"/>
          </a:p>
          <a:p>
            <a:pPr marL="900113" lvl="2" indent="-214313"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23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Integrating data from different sources</a:t>
            </a:r>
          </a:p>
          <a:p>
            <a:pPr marL="900113" lvl="2" indent="-214313">
              <a:buClr>
                <a:schemeClr val="dk1"/>
              </a:buClr>
              <a:buSzPts val="1400"/>
              <a:buFont typeface="Arial"/>
              <a:buChar char="•"/>
            </a:pPr>
            <a:endParaRPr lang="en-US" sz="23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00113" lvl="2" indent="-214313">
              <a:buClr>
                <a:schemeClr val="dk1"/>
              </a:buClr>
              <a:buSzPts val="1400"/>
              <a:buFont typeface="Arial"/>
              <a:buChar char="•"/>
            </a:pPr>
            <a:endParaRPr sz="23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>
              <a:buClr>
                <a:schemeClr val="dk1"/>
              </a:buClr>
              <a:buSzPts val="1800"/>
            </a:pPr>
            <a:r>
              <a:rPr lang="en-US" sz="23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2- EDA Exploration Data Analysis </a:t>
            </a:r>
            <a:endParaRPr sz="2300" dirty="0"/>
          </a:p>
          <a:p>
            <a:pPr marL="557213" lvl="1" indent="-214313"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23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Used to understand the </a:t>
            </a:r>
            <a:r>
              <a:rPr lang="en-US" sz="23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nature</a:t>
            </a:r>
            <a:r>
              <a:rPr lang="en-US" sz="23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of data that we have to work with</a:t>
            </a:r>
            <a:endParaRPr sz="2300" dirty="0"/>
          </a:p>
          <a:p>
            <a:pPr marL="557213" lvl="1" indent="-214313"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23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Understand</a:t>
            </a:r>
            <a:r>
              <a:rPr lang="en-US" sz="23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the </a:t>
            </a:r>
            <a:r>
              <a:rPr lang="en-US" sz="23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characteristics</a:t>
            </a:r>
            <a:r>
              <a:rPr lang="en-US" sz="23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format, and quality of data</a:t>
            </a:r>
            <a:endParaRPr sz="2300" dirty="0"/>
          </a:p>
          <a:p>
            <a:pPr marL="557213" lvl="1" indent="-214313"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23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better understanding </a:t>
            </a:r>
            <a:r>
              <a:rPr lang="en-US" sz="23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of data </a:t>
            </a:r>
            <a:r>
              <a:rPr lang="en-US" sz="23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leads</a:t>
            </a:r>
            <a:r>
              <a:rPr lang="en-US" sz="23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to an effective outcome</a:t>
            </a:r>
            <a:endParaRPr sz="23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082941-B999-A419-9E86-480899275FC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2" name="Google Shape;147;p8" descr="Life cycle of Machine Learning - Javatpoint">
            <a:extLst>
              <a:ext uri="{FF2B5EF4-FFF2-40B4-BE49-F238E27FC236}">
                <a16:creationId xmlns:a16="http://schemas.microsoft.com/office/drawing/2014/main" id="{FE443B33-C224-6519-AF42-862689948D1E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078717" y="995675"/>
            <a:ext cx="4824247" cy="403352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152;p9">
            <a:extLst>
              <a:ext uri="{FF2B5EF4-FFF2-40B4-BE49-F238E27FC236}">
                <a16:creationId xmlns:a16="http://schemas.microsoft.com/office/drawing/2014/main" id="{0548F556-A977-F1C7-C21B-4BDAA14526D7}"/>
              </a:ext>
            </a:extLst>
          </p:cNvPr>
          <p:cNvSpPr txBox="1"/>
          <p:nvPr/>
        </p:nvSpPr>
        <p:spPr>
          <a:xfrm>
            <a:off x="472966" y="388775"/>
            <a:ext cx="11382703" cy="535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rmAutofit lnSpcReduction="10000"/>
          </a:bodyPr>
          <a:lstStyle/>
          <a:p>
            <a:pPr>
              <a:lnSpc>
                <a:spcPct val="90000"/>
              </a:lnSpc>
              <a:buClr>
                <a:schemeClr val="dk1"/>
              </a:buClr>
              <a:buSzPts val="4800"/>
            </a:pPr>
            <a:r>
              <a:rPr lang="en-US" sz="3600" b="1" dirty="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M</a:t>
            </a:r>
            <a:r>
              <a:rPr lang="en-US" sz="36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achine </a:t>
            </a:r>
            <a:r>
              <a:rPr lang="en-US" sz="3600" b="1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L</a:t>
            </a:r>
            <a:r>
              <a:rPr lang="en-US" sz="36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earning Project Life-Cycle - 1</a:t>
            </a:r>
            <a:endParaRPr sz="1050" dirty="0"/>
          </a:p>
        </p:txBody>
      </p:sp>
    </p:spTree>
    <p:extLst>
      <p:ext uri="{BB962C8B-B14F-4D97-AF65-F5344CB8AC3E}">
        <p14:creationId xmlns:p14="http://schemas.microsoft.com/office/powerpoint/2010/main" val="36877192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8"/>
          <p:cNvSpPr txBox="1"/>
          <p:nvPr/>
        </p:nvSpPr>
        <p:spPr>
          <a:xfrm>
            <a:off x="409903" y="890547"/>
            <a:ext cx="11335407" cy="52398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>
              <a:buClr>
                <a:schemeClr val="dk1"/>
              </a:buClr>
              <a:buSzPts val="1800"/>
            </a:pPr>
            <a:r>
              <a:rPr lang="en-US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pPr>
              <a:buClr>
                <a:schemeClr val="dk1"/>
              </a:buClr>
              <a:buSzPts val="1800"/>
            </a:pPr>
            <a:r>
              <a:rPr lang="en-US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3- Data pre-processing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57213" lvl="1" indent="-214313"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 the </a:t>
            </a:r>
            <a:r>
              <a:rPr lang="en-US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process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of cleaning and converting </a:t>
            </a:r>
            <a:r>
              <a:rPr lang="en-US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raw data 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into a </a:t>
            </a:r>
            <a:r>
              <a:rPr lang="en-US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useable format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57213" lvl="1" indent="-214313"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Involve cleaning 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data, selecting the variable </a:t>
            </a:r>
            <a:r>
              <a:rPr lang="en-US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use and transforming the data in a proper format to </a:t>
            </a:r>
            <a:r>
              <a:rPr lang="en-US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make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it more suitable for analysis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57213" lvl="1" indent="-214313"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Collected data 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may have various issues, </a:t>
            </a:r>
            <a:r>
              <a:rPr lang="en-US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including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-US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Missing Values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Duplicate data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Invalid data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Noise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lang="en-US" sz="2400" dirty="0">
              <a:solidFill>
                <a:schemeClr val="dk1"/>
              </a:solidFill>
              <a:latin typeface="Calibri"/>
              <a:cs typeface="Calibri"/>
              <a:sym typeface="Calibri"/>
            </a:endParaRPr>
          </a:p>
          <a:p>
            <a:pPr marL="557213" lvl="1" indent="-214313">
              <a:buClr>
                <a:schemeClr val="dk1"/>
              </a:buClr>
              <a:buSzPts val="1400"/>
              <a:buFont typeface="Arial"/>
              <a:buChar char="•"/>
            </a:pPr>
            <a:endParaRPr lang="en-US" sz="2400" dirty="0">
              <a:solidFill>
                <a:schemeClr val="dk1"/>
              </a:solidFill>
              <a:latin typeface="Calibri"/>
              <a:cs typeface="Calibri"/>
              <a:sym typeface="Calibri"/>
            </a:endParaRPr>
          </a:p>
          <a:p>
            <a:pPr>
              <a:buClr>
                <a:schemeClr val="dk1"/>
              </a:buClr>
              <a:buSzPts val="1800"/>
            </a:pPr>
            <a:r>
              <a:rPr lang="en-GB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4- Build a machine learning model</a:t>
            </a:r>
            <a:endParaRPr lang="en-GB" sz="2400" dirty="0"/>
          </a:p>
          <a:p>
            <a:pPr marL="557213" lvl="1" indent="-214313">
              <a:buClr>
                <a:schemeClr val="dk1"/>
              </a:buClr>
              <a:buSzPts val="1400"/>
              <a:buFont typeface="Arial"/>
              <a:buChar char="•"/>
            </a:pPr>
            <a:r>
              <a:rPr lang="en-GB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Determination</a:t>
            </a:r>
            <a:r>
              <a:rPr lang="en-GB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of the type of the problems</a:t>
            </a:r>
            <a:endParaRPr lang="en-GB" sz="2400" dirty="0"/>
          </a:p>
          <a:p>
            <a:pPr marL="557213" lvl="1" indent="-214313">
              <a:buClr>
                <a:schemeClr val="dk1"/>
              </a:buClr>
              <a:buSzPts val="1400"/>
              <a:buFont typeface="Arial"/>
              <a:buChar char="•"/>
            </a:pPr>
            <a:r>
              <a:rPr lang="en-GB" sz="2400" b="1" dirty="0">
                <a:latin typeface="Calibri"/>
                <a:ea typeface="Calibri"/>
                <a:cs typeface="Calibri"/>
                <a:sym typeface="Calibri"/>
              </a:rPr>
              <a:t>Select</a:t>
            </a:r>
            <a:r>
              <a:rPr lang="en-GB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the machine learning </a:t>
            </a:r>
            <a:r>
              <a:rPr lang="en-GB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techniques</a:t>
            </a:r>
            <a:endParaRPr lang="en-GB" sz="2400" b="1" dirty="0"/>
          </a:p>
          <a:p>
            <a:pPr marL="557213" lvl="1" indent="-128588">
              <a:buClr>
                <a:schemeClr val="dk1"/>
              </a:buClr>
              <a:buSzPts val="1800"/>
            </a:pPr>
            <a:endParaRPr lang="en-GB"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>
              <a:buClr>
                <a:schemeClr val="dk1"/>
              </a:buClr>
              <a:buSzPts val="1800"/>
            </a:pPr>
            <a:r>
              <a:rPr lang="en-GB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5- Training the model</a:t>
            </a:r>
            <a:r>
              <a:rPr lang="en-GB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lang="en-GB" sz="2400" dirty="0"/>
          </a:p>
          <a:p>
            <a:pPr marL="557213" lvl="1" indent="-214313">
              <a:buClr>
                <a:schemeClr val="dk1"/>
              </a:buClr>
              <a:buSzPts val="1400"/>
              <a:buFont typeface="Arial"/>
              <a:buChar char="•"/>
            </a:pPr>
            <a:r>
              <a:rPr lang="en-GB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Split</a:t>
            </a:r>
            <a:r>
              <a:rPr lang="en-GB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data into Training and Testing datasets</a:t>
            </a:r>
            <a:endParaRPr lang="en-GB" sz="24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082941-B999-A419-9E86-480899275FC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4" name="Google Shape;152;p9">
            <a:extLst>
              <a:ext uri="{FF2B5EF4-FFF2-40B4-BE49-F238E27FC236}">
                <a16:creationId xmlns:a16="http://schemas.microsoft.com/office/drawing/2014/main" id="{0548F556-A977-F1C7-C21B-4BDAA14526D7}"/>
              </a:ext>
            </a:extLst>
          </p:cNvPr>
          <p:cNvSpPr txBox="1"/>
          <p:nvPr/>
        </p:nvSpPr>
        <p:spPr>
          <a:xfrm>
            <a:off x="472966" y="388775"/>
            <a:ext cx="11382703" cy="535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rmAutofit lnSpcReduction="10000"/>
          </a:bodyPr>
          <a:lstStyle/>
          <a:p>
            <a:pPr>
              <a:lnSpc>
                <a:spcPct val="90000"/>
              </a:lnSpc>
              <a:buClr>
                <a:schemeClr val="dk1"/>
              </a:buClr>
              <a:buSzPts val="4800"/>
            </a:pPr>
            <a:r>
              <a:rPr lang="en-US" sz="3600" b="1" dirty="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M</a:t>
            </a:r>
            <a:r>
              <a:rPr lang="en-US" sz="36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achine </a:t>
            </a:r>
            <a:r>
              <a:rPr lang="en-US" sz="3600" b="1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L</a:t>
            </a:r>
            <a:r>
              <a:rPr lang="en-US" sz="36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earning Project Life-Cycle - 2</a:t>
            </a:r>
            <a:endParaRPr sz="1050" dirty="0"/>
          </a:p>
        </p:txBody>
      </p:sp>
    </p:spTree>
    <p:extLst>
      <p:ext uri="{BB962C8B-B14F-4D97-AF65-F5344CB8AC3E}">
        <p14:creationId xmlns:p14="http://schemas.microsoft.com/office/powerpoint/2010/main" val="17888418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9"/>
          <p:cNvSpPr txBox="1"/>
          <p:nvPr/>
        </p:nvSpPr>
        <p:spPr>
          <a:xfrm>
            <a:off x="472966" y="388775"/>
            <a:ext cx="11382703" cy="535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rmAutofit lnSpcReduction="10000"/>
          </a:bodyPr>
          <a:lstStyle/>
          <a:p>
            <a:pPr>
              <a:lnSpc>
                <a:spcPct val="90000"/>
              </a:lnSpc>
              <a:buClr>
                <a:schemeClr val="dk1"/>
              </a:buClr>
              <a:buSzPts val="4800"/>
            </a:pPr>
            <a:r>
              <a:rPr lang="en-US" sz="3600" b="1" dirty="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M</a:t>
            </a:r>
            <a:r>
              <a:rPr lang="en-US" sz="36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achine </a:t>
            </a:r>
            <a:r>
              <a:rPr lang="en-US" sz="3600" b="1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L</a:t>
            </a:r>
            <a:r>
              <a:rPr lang="en-US" sz="36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earning Project Life-Cycle - 3</a:t>
            </a:r>
            <a:endParaRPr sz="1050" dirty="0"/>
          </a:p>
        </p:txBody>
      </p:sp>
      <p:sp>
        <p:nvSpPr>
          <p:cNvPr id="154" name="Google Shape;154;p9"/>
          <p:cNvSpPr txBox="1"/>
          <p:nvPr/>
        </p:nvSpPr>
        <p:spPr>
          <a:xfrm>
            <a:off x="472966" y="1143001"/>
            <a:ext cx="11508827" cy="4501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>
              <a:buClr>
                <a:schemeClr val="dk1"/>
              </a:buClr>
              <a:buSzPts val="1800"/>
            </a:pPr>
            <a:r>
              <a:rPr lang="en-US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6- Evaluation the model</a:t>
            </a:r>
          </a:p>
          <a:p>
            <a:pPr>
              <a:buClr>
                <a:schemeClr val="dk1"/>
              </a:buClr>
              <a:buSzPts val="1800"/>
            </a:pPr>
            <a:endParaRPr sz="2400" dirty="0"/>
          </a:p>
          <a:p>
            <a:pPr marL="557213" lvl="1" indent="-214313"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Based on the problem 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using suitable </a:t>
            </a:r>
            <a:r>
              <a:rPr lang="en-US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evaluation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method for </a:t>
            </a:r>
            <a:r>
              <a:rPr lang="en-US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testing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the model</a:t>
            </a:r>
            <a:endParaRPr sz="2400" dirty="0"/>
          </a:p>
          <a:p>
            <a:pPr marL="557213" lvl="1" indent="-214313"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Test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your model on </a:t>
            </a:r>
            <a:r>
              <a:rPr lang="en-US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new data</a:t>
            </a:r>
            <a:endParaRPr sz="2400" b="1" dirty="0"/>
          </a:p>
          <a:p>
            <a:pPr marL="557213" lvl="1" indent="-214313"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Compare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between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ML results and actual results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57213" lvl="1" indent="-128588">
              <a:buClr>
                <a:schemeClr val="dk1"/>
              </a:buClr>
              <a:buSzPts val="1800"/>
            </a:pP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>
              <a:buClr>
                <a:schemeClr val="dk1"/>
              </a:buClr>
              <a:buSzPts val="1800"/>
            </a:pPr>
            <a:r>
              <a:rPr lang="en-US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7- Deploy the model </a:t>
            </a:r>
          </a:p>
          <a:p>
            <a:pPr>
              <a:buClr>
                <a:schemeClr val="dk1"/>
              </a:buClr>
              <a:buSzPts val="1800"/>
            </a:pPr>
            <a:endParaRPr sz="2400" dirty="0"/>
          </a:p>
          <a:p>
            <a:pPr marL="557213" lvl="1" indent="-214313"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Last step 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of machine learning life cycle</a:t>
            </a:r>
            <a:endParaRPr sz="2400" dirty="0"/>
          </a:p>
          <a:p>
            <a:pPr marL="557213" lvl="1" indent="-214313"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If the above-</a:t>
            </a:r>
            <a:r>
              <a:rPr lang="en-US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prepared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model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is producing an </a:t>
            </a:r>
            <a:r>
              <a:rPr lang="en-US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accurate result 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 per our requirement with </a:t>
            </a:r>
            <a:r>
              <a:rPr lang="en-US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acceptable speed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then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we </a:t>
            </a:r>
            <a:r>
              <a:rPr lang="en-US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deploy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the model in the </a:t>
            </a:r>
            <a:r>
              <a:rPr lang="en-US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real system </a:t>
            </a:r>
            <a:endParaRPr sz="2400" b="1" dirty="0"/>
          </a:p>
          <a:p>
            <a:pPr marL="557213" lvl="1" indent="-214313"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</a:t>
            </a:r>
            <a:r>
              <a:rPr lang="en-US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deployment phase 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 similar to making the final report for a project</a:t>
            </a:r>
            <a:endParaRPr sz="2400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E4340B8-7075-E1F5-3124-B32DAD990990}"/>
              </a:ext>
            </a:extLst>
          </p:cNvPr>
          <p:cNvSpPr>
            <a:spLocks noGrp="1"/>
          </p:cNvSpPr>
          <p:nvPr>
            <p:ph type="dt" idx="10"/>
          </p:nvPr>
        </p:nvSpPr>
        <p:spPr>
          <a:xfrm>
            <a:off x="838200" y="6372116"/>
            <a:ext cx="2743200" cy="365125"/>
          </a:xfrm>
        </p:spPr>
        <p:txBody>
          <a:bodyPr/>
          <a:lstStyle/>
          <a:p>
            <a:fld id="{A6A92A11-B8F2-4B8C-BCA8-E65A25F0853F}" type="datetime1">
              <a:rPr lang="en-US" smtClean="0"/>
              <a:t>5/16/2024</a:t>
            </a:fld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97D3A9-720D-A9EF-09D1-98768F08015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95332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274638"/>
            <a:ext cx="9144000" cy="1143000"/>
          </a:xfrm>
        </p:spPr>
        <p:txBody>
          <a:bodyPr>
            <a:noAutofit/>
          </a:bodyPr>
          <a:lstStyle/>
          <a:p>
            <a:r>
              <a:rPr lang="en-US" sz="7200" b="1" dirty="0">
                <a:solidFill>
                  <a:schemeClr val="accent1">
                    <a:lumMod val="50000"/>
                  </a:schemeClr>
                </a:solidFill>
              </a:rPr>
              <a:t>Happy journey coding!</a:t>
            </a:r>
            <a:endParaRPr lang="en-US" sz="72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3683" y="1524002"/>
            <a:ext cx="10660117" cy="460216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sz="4400" b="1" dirty="0"/>
          </a:p>
          <a:p>
            <a:pPr marL="0" indent="0" algn="ctr">
              <a:buNone/>
            </a:pPr>
            <a:endParaRPr lang="en-US" sz="4400" b="1" dirty="0"/>
          </a:p>
          <a:p>
            <a:pPr marL="0" indent="0" algn="ctr">
              <a:buNone/>
            </a:pPr>
            <a:r>
              <a:rPr lang="en-US" sz="4400" b="1" dirty="0">
                <a:solidFill>
                  <a:schemeClr val="accent1">
                    <a:lumMod val="50000"/>
                  </a:schemeClr>
                </a:solidFill>
              </a:rPr>
              <a:t>ML Data Reprocessing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5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686800" y="4878607"/>
            <a:ext cx="1752600" cy="1247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2291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"/>
          <p:cNvSpPr txBox="1"/>
          <p:nvPr/>
        </p:nvSpPr>
        <p:spPr>
          <a:xfrm>
            <a:off x="15768" y="49652"/>
            <a:ext cx="10515600" cy="8933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</a:pPr>
            <a:r>
              <a:rPr lang="en-GB" sz="48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roadmap for </a:t>
            </a:r>
            <a:r>
              <a:rPr lang="en-GB" sz="4800" b="1" i="0" u="none" strike="noStrike" cap="none" dirty="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M</a:t>
            </a:r>
            <a:r>
              <a:rPr lang="en-GB" sz="4800" b="1" i="0" u="none" strike="noStrike" cap="none" dirty="0">
                <a:solidFill>
                  <a:schemeClr val="bg2"/>
                </a:solidFill>
                <a:latin typeface="Calibri"/>
                <a:ea typeface="Calibri"/>
                <a:cs typeface="Calibri"/>
                <a:sym typeface="Calibri"/>
              </a:rPr>
              <a:t>L</a:t>
            </a:r>
            <a:endParaRPr sz="1400" b="1" i="0" u="none" strike="noStrike" cap="none" dirty="0">
              <a:solidFill>
                <a:schemeClr val="bg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2"/>
          <p:cNvSpPr txBox="1"/>
          <p:nvPr/>
        </p:nvSpPr>
        <p:spPr>
          <a:xfrm>
            <a:off x="120869" y="943022"/>
            <a:ext cx="11950262" cy="57553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en-US" sz="230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1- Introduction to Machine Learning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en-US" sz="2300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2- Types / Approach of Machine Learning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en-GB" sz="2300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3- Machine Learning Projects / Use Cases</a:t>
            </a:r>
            <a:endParaRPr lang="en-US" sz="2300" dirty="0">
              <a:solidFill>
                <a:schemeClr val="dk1"/>
              </a:solidFill>
              <a:latin typeface="Calibri"/>
              <a:cs typeface="Calibri"/>
              <a:sym typeface="Calibri"/>
            </a:endParaRP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en-US" sz="2300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4- </a:t>
            </a:r>
            <a:r>
              <a:rPr lang="en-GB" sz="230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Machine Learning Project Life-Cycle </a:t>
            </a:r>
          </a:p>
          <a:p>
            <a:pPr>
              <a:buClr>
                <a:schemeClr val="dk1"/>
              </a:buClr>
              <a:buSzPts val="1800"/>
            </a:pPr>
            <a:r>
              <a:rPr lang="en-GB" sz="2300" b="1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5- </a:t>
            </a:r>
            <a:r>
              <a:rPr lang="en-US" sz="23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ML – </a:t>
            </a:r>
            <a:r>
              <a:rPr lang="en-GB" sz="23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difference between classification Vs regression</a:t>
            </a:r>
          </a:p>
          <a:p>
            <a:pPr>
              <a:buClr>
                <a:schemeClr val="dk1"/>
              </a:buClr>
              <a:buSzPts val="1800"/>
            </a:pPr>
            <a:r>
              <a:rPr lang="en-US" sz="23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6- Unsupervised ML – Clustering </a:t>
            </a:r>
            <a:r>
              <a:rPr lang="en-US" sz="230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Algorithms:</a:t>
            </a:r>
            <a:endParaRPr sz="230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230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K-means Clustering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en-US" sz="23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7- Supervised ML – Regression and Classification </a:t>
            </a:r>
            <a:r>
              <a:rPr lang="en-US" sz="230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Algorithms:</a:t>
            </a:r>
          </a:p>
          <a:p>
            <a:pPr marL="742950" lvl="1" indent="-285750">
              <a:buClr>
                <a:schemeClr val="dk1"/>
              </a:buClr>
              <a:buSzPts val="1800"/>
              <a:buFont typeface="Arial"/>
              <a:buChar char="•"/>
            </a:pPr>
            <a:r>
              <a:rPr lang="en-GB" sz="2300" dirty="0">
                <a:latin typeface="Calibri" panose="020F0502020204030204" pitchFamily="34" charset="0"/>
                <a:ea typeface="Calibri"/>
                <a:cs typeface="Calibri" panose="020F0502020204030204" pitchFamily="34" charset="0"/>
              </a:rPr>
              <a:t>Linear Regression </a:t>
            </a:r>
            <a:endParaRPr lang="en-GB" sz="230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42950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GB" sz="230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KNN</a:t>
            </a:r>
          </a:p>
          <a:p>
            <a:pPr marL="742950" lvl="1" indent="-285750">
              <a:buClr>
                <a:schemeClr val="dk1"/>
              </a:buClr>
              <a:buSzPts val="1800"/>
              <a:buFont typeface="Arial"/>
              <a:buChar char="•"/>
            </a:pPr>
            <a:r>
              <a:rPr lang="en-GB" sz="230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Logistic Regression</a:t>
            </a:r>
          </a:p>
          <a:p>
            <a:pPr marL="742950" lvl="1" indent="-285750">
              <a:buClr>
                <a:schemeClr val="dk1"/>
              </a:buClr>
              <a:buSzPts val="1800"/>
              <a:buFont typeface="Arial"/>
              <a:buChar char="•"/>
            </a:pPr>
            <a:r>
              <a:rPr lang="en-GB" sz="230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Support Vector Machine </a:t>
            </a:r>
            <a:endParaRPr lang="en-GB" sz="230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GB" sz="230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Decision Tree</a:t>
            </a:r>
            <a:endParaRPr lang="en-GB" sz="230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GB" sz="230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Random Forest</a:t>
            </a:r>
            <a:endParaRPr lang="en-GB" sz="230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lvl="1" indent="-285750">
              <a:buClr>
                <a:schemeClr val="dk1"/>
              </a:buClr>
              <a:buSzPts val="1800"/>
              <a:buFont typeface="Arial"/>
              <a:buChar char="•"/>
            </a:pPr>
            <a:r>
              <a:rPr lang="en-GB" sz="230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Naïve bayes 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en-GB" sz="2300" i="0" u="none" strike="noStrike" cap="none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8- Deployment ML Models </a:t>
            </a:r>
            <a:endParaRPr sz="2300" i="0" u="none" strike="noStrike" cap="none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76D814-D07D-3A1E-766A-2F51CE4BCAA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01063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2"/>
          <p:cNvSpPr txBox="1"/>
          <p:nvPr/>
        </p:nvSpPr>
        <p:spPr>
          <a:xfrm>
            <a:off x="488729" y="492365"/>
            <a:ext cx="11035863" cy="713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</a:pPr>
            <a:r>
              <a:rPr lang="en-US" sz="400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1- </a:t>
            </a:r>
            <a:r>
              <a:rPr lang="en-US" sz="4000" i="0" u="none" strike="noStrike" cap="none" dirty="0">
                <a:solidFill>
                  <a:schemeClr val="tx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Supervised Learning </a:t>
            </a:r>
            <a:r>
              <a:rPr lang="en-US" sz="4000" b="0" i="0" u="none" strike="noStrike" cap="none" dirty="0">
                <a:solidFill>
                  <a:schemeClr val="tx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- </a:t>
            </a:r>
            <a:r>
              <a:rPr lang="en-US" sz="40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Classification algorithm</a:t>
            </a:r>
            <a:endParaRPr sz="40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12"/>
          <p:cNvSpPr txBox="1"/>
          <p:nvPr/>
        </p:nvSpPr>
        <p:spPr>
          <a:xfrm>
            <a:off x="488729" y="908603"/>
            <a:ext cx="11035863" cy="5632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endParaRPr lang="en-US" sz="2000" b="0" i="0" u="none" strike="noStrike" cap="none" dirty="0">
              <a:solidFill>
                <a:schemeClr val="tx1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endParaRPr lang="en-US" sz="2000" dirty="0">
              <a:solidFill>
                <a:schemeClr val="tx1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2000" b="0" i="0" u="none" strike="noStrike" cap="none" dirty="0">
                <a:solidFill>
                  <a:schemeClr val="tx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The </a:t>
            </a:r>
            <a:r>
              <a:rPr lang="en-US" sz="2000" b="1" i="0" u="none" strike="noStrike" cap="none" dirty="0">
                <a:solidFill>
                  <a:schemeClr val="tx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Classification</a:t>
            </a:r>
            <a:r>
              <a:rPr lang="en-US" sz="2000" b="0" i="0" u="none" strike="noStrike" cap="none" dirty="0">
                <a:solidFill>
                  <a:schemeClr val="tx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algorithm is a </a:t>
            </a:r>
            <a:r>
              <a:rPr lang="en-US" sz="2000" b="1" i="0" u="none" strike="noStrike" cap="none" dirty="0">
                <a:solidFill>
                  <a:schemeClr val="tx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Supervised</a:t>
            </a:r>
            <a:r>
              <a:rPr lang="en-US" sz="2000" b="0" i="0" u="none" strike="noStrike" cap="none" dirty="0">
                <a:solidFill>
                  <a:schemeClr val="tx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Learning </a:t>
            </a:r>
            <a:r>
              <a:rPr lang="en-US" sz="2000" b="1" i="0" u="none" strike="noStrike" cap="none" dirty="0">
                <a:solidFill>
                  <a:schemeClr val="tx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technique</a:t>
            </a:r>
            <a:r>
              <a:rPr lang="en-US" sz="2000" b="0" i="0" u="none" strike="noStrike" cap="none" dirty="0">
                <a:solidFill>
                  <a:schemeClr val="tx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that is used to identify the </a:t>
            </a:r>
            <a:r>
              <a:rPr lang="en-US" sz="2000" b="1" i="0" u="none" strike="noStrike" cap="none" dirty="0">
                <a:solidFill>
                  <a:schemeClr val="tx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category</a:t>
            </a:r>
            <a:r>
              <a:rPr lang="en-US" sz="2000" b="0" i="0" u="none" strike="noStrike" cap="none" dirty="0">
                <a:solidFill>
                  <a:schemeClr val="tx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of </a:t>
            </a:r>
            <a:r>
              <a:rPr lang="en-US" sz="2000" b="1" i="0" u="none" strike="noStrike" cap="none" dirty="0">
                <a:solidFill>
                  <a:schemeClr val="tx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new</a:t>
            </a:r>
            <a:r>
              <a:rPr lang="en-US" sz="2000" b="0" i="0" u="none" strike="noStrike" cap="none" dirty="0">
                <a:solidFill>
                  <a:schemeClr val="tx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</a:t>
            </a:r>
            <a:r>
              <a:rPr lang="en-US" sz="2000" b="1" i="0" u="none" strike="noStrike" cap="none" dirty="0">
                <a:solidFill>
                  <a:schemeClr val="tx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observations</a:t>
            </a:r>
            <a:r>
              <a:rPr lang="en-US" sz="2000" b="0" i="0" u="none" strike="noStrike" cap="none" dirty="0">
                <a:solidFill>
                  <a:schemeClr val="tx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based on </a:t>
            </a:r>
            <a:r>
              <a:rPr lang="en-US" sz="2000" b="1" i="0" u="none" strike="noStrike" cap="none" dirty="0">
                <a:solidFill>
                  <a:schemeClr val="tx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training</a:t>
            </a:r>
            <a:r>
              <a:rPr lang="en-US" sz="2000" b="0" i="0" u="none" strike="noStrike" cap="none" dirty="0">
                <a:solidFill>
                  <a:schemeClr val="tx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data.</a:t>
            </a:r>
            <a:endParaRPr sz="2000" b="0" i="0" u="none" strike="noStrike" cap="none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2857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2000" b="0" i="0" u="none" strike="noStrike" cap="none" dirty="0">
              <a:solidFill>
                <a:schemeClr val="tx1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2000" b="1" i="0" u="none" strike="noStrike" cap="none" dirty="0">
                <a:solidFill>
                  <a:schemeClr val="tx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Input data </a:t>
            </a:r>
            <a:r>
              <a:rPr lang="en-US" sz="2000" b="0" i="0" u="none" strike="noStrike" cap="none" dirty="0">
                <a:solidFill>
                  <a:schemeClr val="tx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maybe </a:t>
            </a:r>
            <a:r>
              <a:rPr lang="en-US" sz="2000" b="1" i="0" u="none" strike="noStrike" cap="none" dirty="0">
                <a:solidFill>
                  <a:schemeClr val="tx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called</a:t>
            </a:r>
            <a:r>
              <a:rPr lang="en-US" sz="2000" b="0" i="0" u="none" strike="noStrike" cap="none" dirty="0">
                <a:solidFill>
                  <a:schemeClr val="tx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</a:t>
            </a:r>
            <a:r>
              <a:rPr lang="en-US" sz="2000" i="0" u="none" strike="noStrike" cap="none" dirty="0">
                <a:solidFill>
                  <a:schemeClr val="tx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Samples, Observations, Rows, Features</a:t>
            </a:r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and </a:t>
            </a:r>
            <a:r>
              <a:rPr lang="en-US" sz="2000" b="1" i="0" u="none" strike="noStrike" cap="none" dirty="0">
                <a:solidFill>
                  <a:schemeClr val="tx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Independent Variables</a:t>
            </a:r>
            <a:endParaRPr sz="2000" b="0" i="0" u="none" strike="noStrike" cap="none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2857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2000" b="1" i="0" u="none" strike="noStrike" cap="none" dirty="0">
              <a:solidFill>
                <a:schemeClr val="tx1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2000" b="1" i="0" u="none" strike="noStrike" cap="none" dirty="0">
                <a:solidFill>
                  <a:schemeClr val="tx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Output maybe called</a:t>
            </a:r>
            <a:r>
              <a:rPr lang="en-US" sz="2000" b="0" i="0" u="none" strike="noStrike" cap="none" dirty="0">
                <a:solidFill>
                  <a:schemeClr val="tx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</a:t>
            </a:r>
            <a:r>
              <a:rPr lang="en-US" sz="2000" i="0" u="none" strike="noStrike" cap="none" dirty="0">
                <a:solidFill>
                  <a:schemeClr val="tx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Class Label, Target and </a:t>
            </a:r>
            <a:r>
              <a:rPr lang="en-US" sz="2000" b="1" i="0" u="none" strike="noStrike" cap="none" dirty="0">
                <a:solidFill>
                  <a:schemeClr val="tx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Dependent Variable</a:t>
            </a:r>
            <a:endParaRPr sz="2000" b="0" i="0" u="none" strike="noStrike" cap="none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2857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2000" b="1" i="0" u="none" strike="noStrike" cap="none" dirty="0">
              <a:solidFill>
                <a:schemeClr val="tx1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55555"/>
              </a:buClr>
              <a:buSzPts val="1800"/>
              <a:buFont typeface="Arial"/>
              <a:buChar char="•"/>
            </a:pPr>
            <a:r>
              <a:rPr lang="en-US" sz="2000" b="1" i="0" u="none" strike="noStrike" cap="none" dirty="0">
                <a:solidFill>
                  <a:schemeClr val="tx1"/>
                </a:solidFill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Classification</a:t>
            </a:r>
            <a:r>
              <a:rPr lang="en-US" sz="2000" b="0" i="0" u="none" strike="noStrike" cap="none" dirty="0">
                <a:solidFill>
                  <a:schemeClr val="tx1"/>
                </a:solidFill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 model will use the </a:t>
            </a:r>
            <a:r>
              <a:rPr lang="en-US" sz="2000" b="1" i="0" u="none" strike="noStrike" cap="none" dirty="0">
                <a:solidFill>
                  <a:schemeClr val="tx1"/>
                </a:solidFill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training dataset </a:t>
            </a:r>
            <a:r>
              <a:rPr lang="en-US" sz="2000" b="0" i="0" u="none" strike="noStrike" cap="none" dirty="0">
                <a:solidFill>
                  <a:schemeClr val="tx1"/>
                </a:solidFill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and will </a:t>
            </a:r>
            <a:r>
              <a:rPr lang="en-US" sz="2000" b="1" i="0" u="none" strike="noStrike" cap="none" dirty="0">
                <a:solidFill>
                  <a:schemeClr val="tx1"/>
                </a:solidFill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calculate</a:t>
            </a:r>
            <a:r>
              <a:rPr lang="en-US" sz="2000" b="0" i="0" u="none" strike="noStrike" cap="none" dirty="0">
                <a:solidFill>
                  <a:schemeClr val="tx1"/>
                </a:solidFill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 how to </a:t>
            </a:r>
            <a:r>
              <a:rPr lang="en-US" sz="2000" b="1" i="0" u="none" strike="noStrike" cap="none" dirty="0">
                <a:solidFill>
                  <a:schemeClr val="tx1"/>
                </a:solidFill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best</a:t>
            </a:r>
            <a:r>
              <a:rPr lang="en-US" sz="2000" b="0" i="0" u="none" strike="noStrike" cap="none" dirty="0">
                <a:solidFill>
                  <a:schemeClr val="tx1"/>
                </a:solidFill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 </a:t>
            </a:r>
            <a:r>
              <a:rPr lang="en-US" sz="2000" b="1" i="0" u="none" strike="noStrike" cap="none" dirty="0">
                <a:solidFill>
                  <a:schemeClr val="tx1"/>
                </a:solidFill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map</a:t>
            </a:r>
            <a:r>
              <a:rPr lang="en-US" sz="2000" b="0" i="0" u="none" strike="noStrike" cap="none" dirty="0">
                <a:solidFill>
                  <a:schemeClr val="tx1"/>
                </a:solidFill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 examples of input data to specific class labels</a:t>
            </a:r>
            <a:endParaRPr sz="2000" b="0" i="0" u="none" strike="noStrike" cap="none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2857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2000" b="0" i="0" u="none" strike="noStrike" cap="none" dirty="0">
              <a:solidFill>
                <a:schemeClr val="tx1"/>
              </a:solidFill>
              <a:latin typeface="Calibri" panose="020F0502020204030204" pitchFamily="34" charset="0"/>
              <a:ea typeface="Helvetica Neue"/>
              <a:cs typeface="Calibri" panose="020F0502020204030204" pitchFamily="34" charset="0"/>
              <a:sym typeface="Helvetica Neue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2000" b="1" i="0" u="none" strike="noStrike" cap="none" dirty="0">
                <a:solidFill>
                  <a:schemeClr val="tx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Classification types</a:t>
            </a:r>
            <a:r>
              <a:rPr lang="en-US" sz="2000" b="0" i="0" u="none" strike="noStrike" cap="none" dirty="0">
                <a:solidFill>
                  <a:schemeClr val="tx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: </a:t>
            </a:r>
            <a:endParaRPr sz="2000" b="0" i="0" u="none" strike="noStrike" cap="none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742950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2000" b="1" i="0" u="none" strike="noStrike" cap="none" dirty="0">
                <a:solidFill>
                  <a:schemeClr val="tx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Binary Classification</a:t>
            </a:r>
            <a:endParaRPr sz="2000" b="0" i="0" u="none" strike="noStrike" cap="none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000" b="0" i="0" u="none" strike="noStrike" cap="none" dirty="0">
                <a:solidFill>
                  <a:schemeClr val="tx1"/>
                </a:solidFill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 refers to </a:t>
            </a:r>
            <a:r>
              <a:rPr lang="en-US" sz="2000" b="1" i="0" u="none" strike="noStrike" cap="none" dirty="0">
                <a:solidFill>
                  <a:schemeClr val="tx1"/>
                </a:solidFill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classification</a:t>
            </a:r>
            <a:r>
              <a:rPr lang="en-US" sz="2000" b="0" i="0" u="none" strike="noStrike" cap="none" dirty="0">
                <a:solidFill>
                  <a:schemeClr val="tx1"/>
                </a:solidFill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 tasks that have </a:t>
            </a:r>
            <a:r>
              <a:rPr lang="en-US" sz="2000" b="1" i="0" u="none" strike="noStrike" cap="none" dirty="0">
                <a:solidFill>
                  <a:schemeClr val="tx1"/>
                </a:solidFill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two class labels</a:t>
            </a:r>
            <a:r>
              <a:rPr lang="en-US" sz="2000" b="0" i="0" u="none" strike="noStrike" cap="none" dirty="0">
                <a:solidFill>
                  <a:schemeClr val="tx1"/>
                </a:solidFill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 </a:t>
            </a:r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ea typeface="Helvetica Neue"/>
                <a:cs typeface="Calibri" panose="020F0502020204030204" pitchFamily="34" charset="0"/>
              </a:rPr>
              <a:t> </a:t>
            </a:r>
            <a:r>
              <a:rPr lang="en-US" sz="2000" b="0" i="0" u="none" strike="noStrike" cap="none" dirty="0">
                <a:solidFill>
                  <a:schemeClr val="tx1"/>
                </a:solidFill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e.g. : Spam email</a:t>
            </a:r>
            <a:endParaRPr sz="2000" b="0" i="0" u="none" strike="noStrike" cap="none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000" b="0" i="0" u="none" strike="noStrike" cap="none" dirty="0">
              <a:solidFill>
                <a:schemeClr val="tx1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  <a:p>
            <a:pPr marL="742950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2000" b="1" i="0" u="none" strike="noStrike" cap="none" dirty="0">
                <a:solidFill>
                  <a:schemeClr val="tx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Multi-Class Classification</a:t>
            </a:r>
            <a:endParaRPr sz="2000" b="0" i="0" u="none" strike="noStrike" cap="none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000" b="0" i="0" u="none" strike="noStrike" cap="none" dirty="0">
                <a:solidFill>
                  <a:schemeClr val="tx1"/>
                </a:solidFill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refers to </a:t>
            </a:r>
            <a:r>
              <a:rPr lang="en-US" sz="2000" b="1" i="0" u="none" strike="noStrike" cap="none" dirty="0">
                <a:solidFill>
                  <a:schemeClr val="tx1"/>
                </a:solidFill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classification</a:t>
            </a:r>
            <a:r>
              <a:rPr lang="en-US" sz="2000" b="0" i="0" u="none" strike="noStrike" cap="none" dirty="0">
                <a:solidFill>
                  <a:schemeClr val="tx1"/>
                </a:solidFill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 tasks that have </a:t>
            </a:r>
            <a:r>
              <a:rPr lang="en-US" sz="2000" b="1" i="0" u="none" strike="noStrike" cap="none" dirty="0">
                <a:solidFill>
                  <a:schemeClr val="tx1"/>
                </a:solidFill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more than two class labels</a:t>
            </a:r>
            <a:r>
              <a:rPr lang="en-US" sz="2000" b="0" i="0" u="none" strike="noStrike" cap="none" dirty="0">
                <a:solidFill>
                  <a:schemeClr val="tx1"/>
                </a:solidFill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 </a:t>
            </a:r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ea typeface="Helvetica Neue"/>
                <a:cs typeface="Calibri" panose="020F0502020204030204" pitchFamily="34" charset="0"/>
              </a:rPr>
              <a:t> </a:t>
            </a:r>
            <a:r>
              <a:rPr lang="en-US" sz="2000" b="0" i="0" u="none" strike="noStrike" cap="none" dirty="0">
                <a:solidFill>
                  <a:schemeClr val="tx1"/>
                </a:solidFill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e.g. : Sentiment Analysis</a:t>
            </a:r>
            <a:endParaRPr sz="2000" b="0" i="0" u="none" strike="noStrike" cap="none" dirty="0">
              <a:solidFill>
                <a:schemeClr val="tx1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C569950-FCEE-D0A4-0A1C-BD4460A294F2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C50EF5FF-0D18-4DB2-87F4-0A36998FFDA1}" type="datetime1">
              <a:rPr lang="en-US" smtClean="0"/>
              <a:t>5/16/2024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39278B2-D0F8-1228-352B-6476FFC3948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69316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3"/>
          <p:cNvSpPr txBox="1"/>
          <p:nvPr/>
        </p:nvSpPr>
        <p:spPr>
          <a:xfrm>
            <a:off x="488728" y="1078192"/>
            <a:ext cx="11035862" cy="4093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endParaRPr lang="en-US" sz="2000" b="0" i="0" u="none" strike="noStrike" cap="none" dirty="0">
              <a:solidFill>
                <a:schemeClr val="dk1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endParaRPr lang="en-US" sz="2000" dirty="0">
              <a:solidFill>
                <a:schemeClr val="dk1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2000" b="1" i="0" u="none" strike="noStrike" cap="none" dirty="0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Regression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is a technique for investigating the </a:t>
            </a:r>
            <a:r>
              <a:rPr lang="en-US" sz="2000" b="1" i="0" u="none" strike="noStrike" cap="none" dirty="0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relationship between 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independent variables or </a:t>
            </a:r>
            <a:r>
              <a:rPr lang="en-US" sz="2000" b="1" i="0" u="none" strike="noStrike" cap="none" dirty="0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features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and a dependent variable or </a:t>
            </a:r>
            <a:r>
              <a:rPr lang="en-US" sz="2000" b="1" i="0" u="none" strike="noStrike" cap="none" dirty="0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outcome</a:t>
            </a:r>
            <a:endParaRPr sz="2000" b="1" i="0" u="none" strike="noStrike" cap="none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2857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2000" b="0" i="0" u="none" strike="noStrike" cap="none" dirty="0">
              <a:solidFill>
                <a:schemeClr val="dk1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  <a:p>
            <a:pPr marL="2857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2000" b="0" i="0" u="none" strike="noStrike" cap="none" dirty="0">
              <a:solidFill>
                <a:schemeClr val="dk1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C42"/>
              </a:buClr>
              <a:buSzPts val="1800"/>
              <a:buFont typeface="Arial"/>
              <a:buChar char="•"/>
            </a:pPr>
            <a:r>
              <a:rPr lang="en-US" sz="2000" b="0" i="0" u="none" strike="noStrike" cap="none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Algorithm is </a:t>
            </a:r>
            <a:r>
              <a:rPr lang="en-US" sz="2000" b="1" i="0" u="none" strike="noStrike" cap="none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used</a:t>
            </a:r>
            <a:r>
              <a:rPr lang="en-US" sz="2000" b="0" i="0" u="none" strike="noStrike" cap="none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to </a:t>
            </a:r>
            <a:r>
              <a:rPr lang="en-US" sz="2000" b="1" i="0" u="none" strike="noStrike" cap="none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predict</a:t>
            </a:r>
            <a:r>
              <a:rPr lang="en-US" sz="2000" b="0" i="0" u="none" strike="noStrike" cap="none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continuous outcomes</a:t>
            </a:r>
            <a:endParaRPr sz="2000" b="0" i="0" u="none" strike="noStrike" cap="none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2857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2000" b="0" i="0" u="none" strike="noStrike" cap="none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2857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2000" b="0" i="0" u="none" strike="noStrike" cap="none" dirty="0">
              <a:solidFill>
                <a:srgbClr val="121C42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It is </a:t>
            </a:r>
            <a:r>
              <a:rPr lang="en-US" sz="2000" b="1" i="0" u="none" strike="noStrike" cap="none" dirty="0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mainly used 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for </a:t>
            </a:r>
            <a:r>
              <a:rPr lang="en-US" sz="2000" b="1" i="0" u="none" strike="noStrike" cap="none" dirty="0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prediction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, </a:t>
            </a:r>
            <a:r>
              <a:rPr lang="en-US" sz="2000" b="1" i="0" u="none" strike="noStrike" cap="none" dirty="0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forecasting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, </a:t>
            </a:r>
            <a:r>
              <a:rPr lang="en-US" sz="2000" b="1" i="0" u="none" strike="noStrike" cap="none" dirty="0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time series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modeling </a:t>
            </a:r>
            <a:endParaRPr sz="2000" b="0" i="0" u="none" strike="noStrike" cap="none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2857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2000" b="0" i="0" u="none" strike="noStrike" cap="none" dirty="0">
              <a:solidFill>
                <a:schemeClr val="dk1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  <a:p>
            <a:pPr marL="2857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2000" b="0" i="0" u="none" strike="noStrike" cap="none" dirty="0">
              <a:solidFill>
                <a:schemeClr val="dk1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  <a:p>
            <a:pPr marL="2857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2000" b="0" i="0" u="none" strike="noStrike" cap="none" dirty="0">
              <a:solidFill>
                <a:schemeClr val="dk1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pic>
        <p:nvPicPr>
          <p:cNvPr id="190" name="Google Shape;190;p13" descr="Linear Regression Machine Learning | Examples | Gate Vidyalay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93572" y="2081048"/>
            <a:ext cx="4319752" cy="464042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0D9AD77-3ECC-181D-8862-835034DAC1F9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0DBF0323-76DA-4D74-A685-8D9EB3631D6F}" type="datetime1">
              <a:rPr lang="en-US" smtClean="0"/>
              <a:t>5/16/2024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DADF5D6-C7A2-DA6D-FC8A-85841D3552B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26</a:t>
            </a:fld>
            <a:endParaRPr lang="en-US" dirty="0"/>
          </a:p>
        </p:txBody>
      </p:sp>
      <p:sp>
        <p:nvSpPr>
          <p:cNvPr id="4" name="Google Shape;178;p12">
            <a:extLst>
              <a:ext uri="{FF2B5EF4-FFF2-40B4-BE49-F238E27FC236}">
                <a16:creationId xmlns:a16="http://schemas.microsoft.com/office/drawing/2014/main" id="{82714B13-69A6-8035-69BF-B4BF11CA6CAD}"/>
              </a:ext>
            </a:extLst>
          </p:cNvPr>
          <p:cNvSpPr txBox="1"/>
          <p:nvPr/>
        </p:nvSpPr>
        <p:spPr>
          <a:xfrm>
            <a:off x="488729" y="492365"/>
            <a:ext cx="11035863" cy="713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</a:pPr>
            <a:r>
              <a:rPr lang="en-US" sz="400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2- </a:t>
            </a:r>
            <a:r>
              <a:rPr lang="en-US" sz="4000" i="0" u="none" strike="noStrike" cap="none" dirty="0">
                <a:solidFill>
                  <a:schemeClr val="tx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Supervised Learning </a:t>
            </a:r>
            <a:r>
              <a:rPr lang="en-US" sz="4000" b="0" i="0" u="none" strike="noStrike" cap="none" dirty="0">
                <a:solidFill>
                  <a:schemeClr val="tx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- </a:t>
            </a:r>
            <a:r>
              <a:rPr lang="en-US" sz="40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Regression algorithm</a:t>
            </a:r>
            <a:endParaRPr sz="40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145803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4"/>
          <p:cNvSpPr txBox="1"/>
          <p:nvPr/>
        </p:nvSpPr>
        <p:spPr>
          <a:xfrm>
            <a:off x="709448" y="369939"/>
            <a:ext cx="10644352" cy="713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</a:pPr>
            <a:r>
              <a:rPr lang="en-US" sz="48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Classification VS Regression - </a:t>
            </a:r>
            <a:r>
              <a:rPr lang="en-US" sz="4800" b="1" i="0" u="none" strike="noStrike" cap="none" dirty="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M</a:t>
            </a:r>
            <a:r>
              <a:rPr lang="en-US" sz="4800" b="1" i="0" u="none" strike="noStrike" cap="none" dirty="0">
                <a:solidFill>
                  <a:schemeClr val="bg2"/>
                </a:solidFill>
                <a:latin typeface="Calibri"/>
                <a:ea typeface="Calibri"/>
                <a:cs typeface="Calibri"/>
                <a:sym typeface="Calibri"/>
              </a:rPr>
              <a:t>L</a:t>
            </a:r>
            <a:endParaRPr sz="1400" b="0" i="0" u="none" strike="noStrike" cap="none" dirty="0">
              <a:solidFill>
                <a:schemeClr val="bg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7" name="Google Shape;197;p14" descr="Classification vs regressio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9448" y="1218098"/>
            <a:ext cx="10783614" cy="561176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95A646A-3902-DEDB-0532-A884581045EB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9C0FBA2C-B753-4748-A7E8-AB5B078894B2}" type="datetime1">
              <a:rPr lang="en-US" smtClean="0"/>
              <a:t>5/16/2024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86FDB4F-6730-8582-BB92-0D323A3896E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35298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"/>
          <p:cNvSpPr txBox="1"/>
          <p:nvPr/>
        </p:nvSpPr>
        <p:spPr>
          <a:xfrm>
            <a:off x="15768" y="49652"/>
            <a:ext cx="10515600" cy="8933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</a:pPr>
            <a:r>
              <a:rPr lang="en-GB" sz="48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roadmap for </a:t>
            </a:r>
            <a:r>
              <a:rPr lang="en-GB" sz="4800" b="1" i="0" u="none" strike="noStrike" cap="none" dirty="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M</a:t>
            </a:r>
            <a:r>
              <a:rPr lang="en-GB" sz="4800" b="1" i="0" u="none" strike="noStrike" cap="none" dirty="0">
                <a:solidFill>
                  <a:schemeClr val="bg2"/>
                </a:solidFill>
                <a:latin typeface="Calibri"/>
                <a:ea typeface="Calibri"/>
                <a:cs typeface="Calibri"/>
                <a:sym typeface="Calibri"/>
              </a:rPr>
              <a:t>L</a:t>
            </a:r>
            <a:endParaRPr sz="1400" b="1" i="0" u="none" strike="noStrike" cap="none" dirty="0">
              <a:solidFill>
                <a:schemeClr val="bg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2"/>
          <p:cNvSpPr txBox="1"/>
          <p:nvPr/>
        </p:nvSpPr>
        <p:spPr>
          <a:xfrm>
            <a:off x="120869" y="943022"/>
            <a:ext cx="11950262" cy="57553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en-US" sz="230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1- Introduction to Machine Learning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en-US" sz="2300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2- Types / Approach of Machine Learning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en-GB" sz="2300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3- Machine Learning Projects / Use Cases</a:t>
            </a:r>
            <a:endParaRPr lang="en-US" sz="2300" dirty="0">
              <a:solidFill>
                <a:schemeClr val="dk1"/>
              </a:solidFill>
              <a:latin typeface="Calibri"/>
              <a:cs typeface="Calibri"/>
              <a:sym typeface="Calibri"/>
            </a:endParaRP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en-US" sz="2300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4- </a:t>
            </a:r>
            <a:r>
              <a:rPr lang="en-GB" sz="230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Machine Learning Project Life-Cycle </a:t>
            </a:r>
          </a:p>
          <a:p>
            <a:pPr>
              <a:buClr>
                <a:schemeClr val="dk1"/>
              </a:buClr>
              <a:buSzPts val="1800"/>
            </a:pPr>
            <a:r>
              <a:rPr lang="en-GB" sz="2300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5- </a:t>
            </a:r>
            <a:r>
              <a:rPr lang="en-US" sz="23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ML – </a:t>
            </a:r>
            <a:r>
              <a:rPr lang="en-GB" sz="23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difference between classification Vs regression</a:t>
            </a:r>
          </a:p>
          <a:p>
            <a:pPr>
              <a:buClr>
                <a:schemeClr val="dk1"/>
              </a:buClr>
              <a:buSzPts val="1800"/>
            </a:pPr>
            <a:r>
              <a:rPr lang="en-US" sz="23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6- Unsupervised ML – Clustering </a:t>
            </a:r>
            <a:r>
              <a:rPr lang="en-US" sz="23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Algorithms:</a:t>
            </a:r>
            <a:endParaRPr sz="23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23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K-means Clustering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en-US" sz="23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7- Supervised ML – Classification and Regression </a:t>
            </a:r>
            <a:r>
              <a:rPr lang="en-US" sz="230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Algorithms:</a:t>
            </a:r>
          </a:p>
          <a:p>
            <a:pPr marL="742950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GB" sz="230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KNN</a:t>
            </a:r>
          </a:p>
          <a:p>
            <a:pPr marL="742950" lvl="1" indent="-285750">
              <a:buClr>
                <a:schemeClr val="dk1"/>
              </a:buClr>
              <a:buSzPts val="1800"/>
              <a:buFont typeface="Arial"/>
              <a:buChar char="•"/>
            </a:pPr>
            <a:r>
              <a:rPr lang="en-GB" sz="230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Logistic Regression</a:t>
            </a:r>
          </a:p>
          <a:p>
            <a:pPr marL="742950" lvl="1" indent="-285750">
              <a:buClr>
                <a:schemeClr val="dk1"/>
              </a:buClr>
              <a:buSzPts val="1800"/>
              <a:buFont typeface="Arial"/>
              <a:buChar char="•"/>
            </a:pPr>
            <a:r>
              <a:rPr lang="en-GB" sz="230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Support Vector Machine </a:t>
            </a:r>
            <a:endParaRPr lang="en-GB" sz="230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GB" sz="230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Decision Tree</a:t>
            </a:r>
            <a:endParaRPr lang="en-GB" sz="230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GB" sz="230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Random Forest</a:t>
            </a:r>
            <a:endParaRPr lang="en-GB" sz="230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lvl="1" indent="-285750">
              <a:buClr>
                <a:schemeClr val="dk1"/>
              </a:buClr>
              <a:buSzPts val="1800"/>
              <a:buFont typeface="Arial"/>
              <a:buChar char="•"/>
            </a:pPr>
            <a:r>
              <a:rPr lang="en-GB" sz="230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Naïve bayes </a:t>
            </a:r>
          </a:p>
          <a:p>
            <a:pPr marL="742950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GB" sz="2300" dirty="0">
                <a:latin typeface="Calibri" panose="020F0502020204030204" pitchFamily="34" charset="0"/>
                <a:ea typeface="Calibri"/>
                <a:cs typeface="Calibri" panose="020F0502020204030204" pitchFamily="34" charset="0"/>
              </a:rPr>
              <a:t>Linear Regression </a:t>
            </a:r>
            <a:endParaRPr lang="en-GB" sz="230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en-GB" sz="2300" i="0" u="none" strike="noStrike" cap="none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8- Deployment ML Models </a:t>
            </a:r>
            <a:endParaRPr sz="2300" i="0" u="none" strike="noStrike" cap="none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76D814-D07D-3A1E-766A-2F51CE4BCAA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39673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89;p35">
            <a:extLst>
              <a:ext uri="{FF2B5EF4-FFF2-40B4-BE49-F238E27FC236}">
                <a16:creationId xmlns:a16="http://schemas.microsoft.com/office/drawing/2014/main" id="{1F80A5D4-B191-FD5A-4BFD-509D4984CF4F}"/>
              </a:ext>
            </a:extLst>
          </p:cNvPr>
          <p:cNvSpPr txBox="1"/>
          <p:nvPr/>
        </p:nvSpPr>
        <p:spPr>
          <a:xfrm>
            <a:off x="838199" y="291109"/>
            <a:ext cx="10875579" cy="713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</a:pPr>
            <a:r>
              <a:rPr lang="en-US" sz="4800" b="1" dirty="0">
                <a:latin typeface="Calibri" panose="020F0502020204030204" pitchFamily="34" charset="0"/>
                <a:cs typeface="Calibri" panose="020F0502020204030204" pitchFamily="34" charset="0"/>
              </a:rPr>
              <a:t>Unsupervised </a:t>
            </a:r>
            <a:r>
              <a:rPr lang="en-US" sz="4800" b="1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</a:t>
            </a:r>
            <a:r>
              <a:rPr lang="en-US" sz="4800" b="1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 -</a:t>
            </a:r>
            <a:r>
              <a:rPr lang="en-US" sz="4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4800" b="1" i="0" u="none" strike="noStrike" cap="none" dirty="0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K-Means Clustering 1</a:t>
            </a:r>
            <a:endParaRPr lang="en-US" sz="1400" b="0" i="0" u="none" strike="noStrike" cap="none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25D820-39D0-6ED8-A12F-D7F3F62EF98B}"/>
              </a:ext>
            </a:extLst>
          </p:cNvPr>
          <p:cNvSpPr txBox="1"/>
          <p:nvPr/>
        </p:nvSpPr>
        <p:spPr>
          <a:xfrm>
            <a:off x="0" y="1156808"/>
            <a:ext cx="5401996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K-Means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Clustering is an </a:t>
            </a:r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unsupervised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machine learning algorithm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Used to solve the clustering problems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The main goal is to grouping unlabeled dataset into different clusters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K represent the  number of pre-defined clusters that need to be created in the process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It is a </a:t>
            </a:r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centroid-based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algorithm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Each cluster is associated with a centroid</a:t>
            </a: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2710F796-D9E0-16FC-4C30-189002DE9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1996" y="1323161"/>
            <a:ext cx="6521546" cy="336061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E463B50-CA94-7483-6705-709D20473DFB}"/>
              </a:ext>
            </a:extLst>
          </p:cNvPr>
          <p:cNvSpPr txBox="1"/>
          <p:nvPr/>
        </p:nvSpPr>
        <p:spPr>
          <a:xfrm>
            <a:off x="-1" y="5184158"/>
            <a:ext cx="1154957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The k-means clustering algorithm mainly performs two tasks:</a:t>
            </a:r>
            <a:b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	1- 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Determines the best value for K center points or centroids by an iterative process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b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	2- 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Assigns each data point to its closest k-center. Those data points which are near to the k-center, create a cluster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FC6F4C-AC1E-FEE5-4056-C7ADAFCA333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62042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A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rtificial </a:t>
            </a:r>
            <a:r>
              <a:rPr lang="en-US" b="1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I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ntelligence </a:t>
            </a:r>
            <a:r>
              <a:rPr lang="en-GB" altLang="en-US" b="1" dirty="0"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- </a:t>
            </a:r>
            <a:r>
              <a:rPr lang="en-US" b="1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A</a:t>
            </a:r>
            <a:r>
              <a:rPr lang="en-US" b="1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I</a:t>
            </a:r>
            <a:endParaRPr lang="en-GB" altLang="en-US" b="1" dirty="0">
              <a:solidFill>
                <a:schemeClr val="bg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en-GB" altLang="en-US" b="1" dirty="0">
                <a:solidFill>
                  <a:srgbClr val="FFC000"/>
                </a:solidFill>
              </a:rPr>
              <a:t>I</a:t>
            </a:r>
            <a:r>
              <a:rPr lang="en-GB" altLang="en-US" b="1" dirty="0"/>
              <a:t>ntelligence</a:t>
            </a:r>
            <a:r>
              <a:rPr lang="en-GB" altLang="en-US" dirty="0"/>
              <a:t> is the </a:t>
            </a:r>
            <a:r>
              <a:rPr lang="en-GB" altLang="en-US" b="1" dirty="0"/>
              <a:t>ability </a:t>
            </a:r>
            <a:r>
              <a:rPr lang="en-GB" altLang="en-US" dirty="0"/>
              <a:t>to learn or understand or to deal with new or trying situations. The </a:t>
            </a:r>
            <a:r>
              <a:rPr lang="en-GB" altLang="en-US" b="1" dirty="0"/>
              <a:t>ability </a:t>
            </a:r>
            <a:r>
              <a:rPr lang="en-GB" altLang="en-US" dirty="0"/>
              <a:t>to calculate, perceive, learn from experience, store, retrieve, solve problems and so on. </a:t>
            </a:r>
          </a:p>
          <a:p>
            <a:pPr algn="l"/>
            <a:endParaRPr lang="en-GB" altLang="en-US" dirty="0"/>
          </a:p>
          <a:p>
            <a:pPr algn="l"/>
            <a:r>
              <a:rPr lang="en-GB" altLang="en-US" b="1" dirty="0">
                <a:solidFill>
                  <a:schemeClr val="bg2"/>
                </a:solidFill>
                <a:sym typeface="+mn-ea"/>
              </a:rPr>
              <a:t>A</a:t>
            </a:r>
            <a:r>
              <a:rPr lang="en-GB" altLang="en-US" b="1" dirty="0">
                <a:sym typeface="+mn-ea"/>
              </a:rPr>
              <a:t>rtificial </a:t>
            </a:r>
            <a:r>
              <a:rPr lang="en-GB" altLang="en-US" b="1" dirty="0">
                <a:solidFill>
                  <a:srgbClr val="FFC000"/>
                </a:solidFill>
                <a:sym typeface="+mn-ea"/>
              </a:rPr>
              <a:t>I</a:t>
            </a:r>
            <a:r>
              <a:rPr lang="en-GB" altLang="en-US" b="1" dirty="0">
                <a:sym typeface="+mn-ea"/>
              </a:rPr>
              <a:t>ntelligence</a:t>
            </a:r>
            <a:r>
              <a:rPr lang="en-GB" altLang="en-US" dirty="0">
                <a:sym typeface="+mn-ea"/>
              </a:rPr>
              <a:t> </a:t>
            </a:r>
            <a:r>
              <a:rPr lang="en-GB" altLang="en-US" b="1" dirty="0">
                <a:sym typeface="+mn-ea"/>
              </a:rPr>
              <a:t>(</a:t>
            </a:r>
            <a:r>
              <a:rPr lang="en-GB" altLang="en-US" b="1" dirty="0">
                <a:solidFill>
                  <a:schemeClr val="bg2"/>
                </a:solidFill>
                <a:sym typeface="+mn-ea"/>
              </a:rPr>
              <a:t>A</a:t>
            </a:r>
            <a:r>
              <a:rPr lang="en-GB" altLang="en-US" b="1" dirty="0">
                <a:solidFill>
                  <a:srgbClr val="FFC000"/>
                </a:solidFill>
                <a:sym typeface="+mn-ea"/>
              </a:rPr>
              <a:t>I</a:t>
            </a:r>
            <a:r>
              <a:rPr lang="en-GB" altLang="en-US" b="1" dirty="0">
                <a:sym typeface="+mn-ea"/>
              </a:rPr>
              <a:t>)</a:t>
            </a:r>
            <a:r>
              <a:rPr lang="en-GB" altLang="en-US" dirty="0">
                <a:sym typeface="+mn-ea"/>
              </a:rPr>
              <a:t> is a </a:t>
            </a:r>
            <a:r>
              <a:rPr lang="en-GB" altLang="en-US" b="1" dirty="0">
                <a:sym typeface="+mn-ea"/>
              </a:rPr>
              <a:t>branch </a:t>
            </a:r>
            <a:r>
              <a:rPr lang="en-GB" altLang="en-US" dirty="0">
                <a:sym typeface="+mn-ea"/>
              </a:rPr>
              <a:t>of computer science, Technique that enable machines to mimic of human behaviour.</a:t>
            </a:r>
          </a:p>
          <a:p>
            <a:endParaRPr lang="en-GB" altLang="en-US" dirty="0"/>
          </a:p>
          <a:p>
            <a:endParaRPr lang="en-GB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48C5F-CB37-4A3E-8494-4B8AE380992E}" type="datetime1">
              <a:rPr lang="en-US" smtClean="0"/>
              <a:t>5/16/2024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3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838200" y="4603531"/>
            <a:ext cx="10515600" cy="1752184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F0305AE-004A-3C6F-FE0F-78F6640549C4}"/>
              </a:ext>
            </a:extLst>
          </p:cNvPr>
          <p:cNvSpPr txBox="1"/>
          <p:nvPr/>
        </p:nvSpPr>
        <p:spPr>
          <a:xfrm>
            <a:off x="101991" y="1184943"/>
            <a:ext cx="5994009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How does the K-Means Algorithm Work?</a:t>
            </a:r>
          </a:p>
          <a:p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Step-1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: Specify number of </a:t>
            </a:r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clusters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K.</a:t>
            </a:r>
          </a:p>
          <a:p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Step-2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: Initialize centroids by first shuffling the dataset and then randomly selecting K data points for the centroids without replacement</a:t>
            </a:r>
          </a:p>
          <a:p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Step-3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: Keep iterating until there is no change to the centroids.</a:t>
            </a:r>
            <a:b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i.e., assignment of data points to clusters isn’t changing.</a:t>
            </a:r>
          </a:p>
          <a:p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Step-4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: Compute the sum of the squared distance between data points and all centroids.</a:t>
            </a:r>
          </a:p>
          <a:p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Step-5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: Assign each data point to the closest cluster (centroid).</a:t>
            </a:r>
          </a:p>
          <a:p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Step-6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: Compute the centroids for the clusters by taking the average of the all data-points that belong to each cluster</a:t>
            </a:r>
          </a:p>
        </p:txBody>
      </p:sp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8BB3C7E7-8BF3-4F57-DA2E-A8A0BBB3FB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9" y="1184942"/>
            <a:ext cx="5994009" cy="567305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662CDF-2B6E-D847-A75E-72954266396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30</a:t>
            </a:fld>
            <a:endParaRPr lang="en-US" dirty="0"/>
          </a:p>
        </p:txBody>
      </p:sp>
      <p:sp>
        <p:nvSpPr>
          <p:cNvPr id="6" name="Google Shape;289;p35">
            <a:extLst>
              <a:ext uri="{FF2B5EF4-FFF2-40B4-BE49-F238E27FC236}">
                <a16:creationId xmlns:a16="http://schemas.microsoft.com/office/drawing/2014/main" id="{D0655617-7DF6-D64D-794D-86911A860619}"/>
              </a:ext>
            </a:extLst>
          </p:cNvPr>
          <p:cNvSpPr txBox="1"/>
          <p:nvPr/>
        </p:nvSpPr>
        <p:spPr>
          <a:xfrm>
            <a:off x="838199" y="291109"/>
            <a:ext cx="10875579" cy="713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</a:pPr>
            <a:r>
              <a:rPr lang="en-US" sz="4800" b="1" dirty="0">
                <a:latin typeface="Calibri" panose="020F0502020204030204" pitchFamily="34" charset="0"/>
                <a:cs typeface="Calibri" panose="020F0502020204030204" pitchFamily="34" charset="0"/>
              </a:rPr>
              <a:t>Unsupervised </a:t>
            </a:r>
            <a:r>
              <a:rPr lang="en-US" sz="4800" b="1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</a:t>
            </a:r>
            <a:r>
              <a:rPr lang="en-US" sz="4800" b="1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 -</a:t>
            </a:r>
            <a:r>
              <a:rPr lang="en-US" sz="4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4800" b="1" i="0" u="none" strike="noStrike" cap="none" dirty="0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K-Means Clustering 2</a:t>
            </a:r>
            <a:endParaRPr lang="en-US" sz="1400" b="0" i="0" u="none" strike="noStrike" cap="none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985009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AEAEBD8-087B-BB32-06EE-1A413444660D}"/>
              </a:ext>
            </a:extLst>
          </p:cNvPr>
          <p:cNvSpPr txBox="1"/>
          <p:nvPr/>
        </p:nvSpPr>
        <p:spPr>
          <a:xfrm>
            <a:off x="0" y="1262000"/>
            <a:ext cx="1112402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How to choose the value of "K number of clusters" in K-means Clustering?</a:t>
            </a:r>
          </a:p>
          <a:p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There are some different ways to find the optimal number of clusters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One of the </a:t>
            </a:r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most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popular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ways to find the optimal number of clusters is </a:t>
            </a:r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Elbow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Method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This method uses the concept of </a:t>
            </a:r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WCSS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value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WCSS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stands for </a:t>
            </a:r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Within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Cluster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Sum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of </a:t>
            </a:r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Squares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, which defines the total variations within a cluster</a:t>
            </a:r>
          </a:p>
        </p:txBody>
      </p:sp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B97539B2-C09C-1FD0-B250-D58DFCEB44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6318" y="3000560"/>
            <a:ext cx="6381750" cy="3857440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01C3C47-509E-0B0D-F1F3-B25BBF16AB48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6A8B44EA-0A07-4182-BBC3-4D9DC5928882}" type="datetime1">
              <a:rPr lang="en-US" smtClean="0"/>
              <a:t>5/16/2024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7E9664-3610-C808-D77B-4C98FEC5CFA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31</a:t>
            </a:fld>
            <a:endParaRPr lang="en-US" dirty="0"/>
          </a:p>
        </p:txBody>
      </p:sp>
      <p:sp>
        <p:nvSpPr>
          <p:cNvPr id="6" name="Google Shape;289;p35">
            <a:extLst>
              <a:ext uri="{FF2B5EF4-FFF2-40B4-BE49-F238E27FC236}">
                <a16:creationId xmlns:a16="http://schemas.microsoft.com/office/drawing/2014/main" id="{07D8FFA5-BB84-5AEF-76E4-23942CF087BC}"/>
              </a:ext>
            </a:extLst>
          </p:cNvPr>
          <p:cNvSpPr txBox="1"/>
          <p:nvPr/>
        </p:nvSpPr>
        <p:spPr>
          <a:xfrm>
            <a:off x="589751" y="417235"/>
            <a:ext cx="11124027" cy="713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70000" lnSpcReduction="200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</a:pPr>
            <a:r>
              <a:rPr lang="en-US" sz="4800" b="1" dirty="0">
                <a:latin typeface="Calibri" panose="020F0502020204030204" pitchFamily="34" charset="0"/>
                <a:cs typeface="Calibri" panose="020F0502020204030204" pitchFamily="34" charset="0"/>
              </a:rPr>
              <a:t>Unsupervised </a:t>
            </a:r>
            <a:r>
              <a:rPr lang="en-US" sz="4800" b="1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</a:t>
            </a:r>
            <a:r>
              <a:rPr lang="en-US" sz="4800" b="1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 -</a:t>
            </a:r>
            <a:r>
              <a:rPr lang="en-US" sz="4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4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Evaluate </a:t>
            </a:r>
            <a:r>
              <a:rPr lang="en-US" sz="4800" b="1" i="0" u="none" strike="noStrike" cap="none" dirty="0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K-Means Clustering models 3</a:t>
            </a:r>
            <a:endParaRPr lang="en-US" sz="1400" b="0" i="0" u="none" strike="noStrike" cap="none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269137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274638"/>
            <a:ext cx="9144000" cy="1143000"/>
          </a:xfrm>
        </p:spPr>
        <p:txBody>
          <a:bodyPr>
            <a:noAutofit/>
          </a:bodyPr>
          <a:lstStyle/>
          <a:p>
            <a:r>
              <a:rPr lang="en-US" sz="7200" b="1" dirty="0">
                <a:solidFill>
                  <a:schemeClr val="accent1">
                    <a:lumMod val="50000"/>
                  </a:schemeClr>
                </a:solidFill>
              </a:rPr>
              <a:t>Happy journey coding!</a:t>
            </a:r>
            <a:endParaRPr lang="en-US" sz="72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3683" y="1524002"/>
            <a:ext cx="10660117" cy="460216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sz="4400" b="1" dirty="0"/>
          </a:p>
          <a:p>
            <a:pPr marL="0" indent="0" algn="ctr">
              <a:buNone/>
            </a:pPr>
            <a:endParaRPr lang="en-US" sz="4400" b="1" dirty="0"/>
          </a:p>
          <a:p>
            <a:pPr marL="0" indent="0" algn="ctr">
              <a:buNone/>
            </a:pPr>
            <a:r>
              <a:rPr lang="en-US" sz="4400" b="1" dirty="0">
                <a:solidFill>
                  <a:schemeClr val="accent1">
                    <a:lumMod val="50000"/>
                  </a:schemeClr>
                </a:solidFill>
              </a:rPr>
              <a:t>K-Means Clustering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5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686800" y="4878607"/>
            <a:ext cx="1752600" cy="1247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3172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"/>
          <p:cNvSpPr txBox="1"/>
          <p:nvPr/>
        </p:nvSpPr>
        <p:spPr>
          <a:xfrm>
            <a:off x="15768" y="49652"/>
            <a:ext cx="10515600" cy="8933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</a:pPr>
            <a:r>
              <a:rPr lang="en-GB" sz="48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roadmap for </a:t>
            </a:r>
            <a:r>
              <a:rPr lang="en-GB" sz="4800" b="1" i="0" u="none" strike="noStrike" cap="none" dirty="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M</a:t>
            </a:r>
            <a:r>
              <a:rPr lang="en-GB" sz="4800" b="1" i="0" u="none" strike="noStrike" cap="none" dirty="0">
                <a:solidFill>
                  <a:schemeClr val="bg2"/>
                </a:solidFill>
                <a:latin typeface="Calibri"/>
                <a:ea typeface="Calibri"/>
                <a:cs typeface="Calibri"/>
                <a:sym typeface="Calibri"/>
              </a:rPr>
              <a:t>L</a:t>
            </a:r>
            <a:endParaRPr sz="1400" b="1" i="0" u="none" strike="noStrike" cap="none" dirty="0">
              <a:solidFill>
                <a:schemeClr val="bg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2"/>
          <p:cNvSpPr txBox="1"/>
          <p:nvPr/>
        </p:nvSpPr>
        <p:spPr>
          <a:xfrm>
            <a:off x="120869" y="943022"/>
            <a:ext cx="11950262" cy="57553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en-US" sz="230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1- Introduction to Machine Learning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en-US" sz="2300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2- Types / Approach of Machine Learning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en-GB" sz="2300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3- Machine Learning Projects / Use Cases</a:t>
            </a:r>
            <a:endParaRPr lang="en-US" sz="2300" dirty="0">
              <a:solidFill>
                <a:schemeClr val="dk1"/>
              </a:solidFill>
              <a:latin typeface="Calibri"/>
              <a:cs typeface="Calibri"/>
              <a:sym typeface="Calibri"/>
            </a:endParaRP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en-US" sz="2300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4- </a:t>
            </a:r>
            <a:r>
              <a:rPr lang="en-GB" sz="230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Machine Learning Project Life-Cycle </a:t>
            </a:r>
          </a:p>
          <a:p>
            <a:pPr>
              <a:buClr>
                <a:schemeClr val="dk1"/>
              </a:buClr>
              <a:buSzPts val="1800"/>
            </a:pPr>
            <a:r>
              <a:rPr lang="en-GB" sz="2300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5- </a:t>
            </a:r>
            <a:r>
              <a:rPr lang="en-US" sz="23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ML – </a:t>
            </a:r>
            <a:r>
              <a:rPr lang="en-GB" sz="23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difference between classification Vs regression</a:t>
            </a:r>
          </a:p>
          <a:p>
            <a:pPr>
              <a:buClr>
                <a:schemeClr val="dk1"/>
              </a:buClr>
              <a:buSzPts val="1800"/>
            </a:pPr>
            <a:r>
              <a:rPr lang="en-US" sz="23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6- Unsupervised ML – Clustering </a:t>
            </a:r>
            <a:r>
              <a:rPr lang="en-US" sz="230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Algorithms:</a:t>
            </a:r>
            <a:endParaRPr sz="230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230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K-means Clustering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en-US" sz="23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7- Supervised ML – Regression and Classification </a:t>
            </a:r>
            <a:r>
              <a:rPr lang="en-US" sz="23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Algorithms:</a:t>
            </a:r>
          </a:p>
          <a:p>
            <a:pPr marL="742950" lvl="1" indent="-285750">
              <a:buClr>
                <a:schemeClr val="dk1"/>
              </a:buClr>
              <a:buSzPts val="1800"/>
              <a:buFont typeface="Arial"/>
              <a:buChar char="•"/>
            </a:pPr>
            <a:r>
              <a:rPr lang="en-GB" sz="2300" b="1" dirty="0">
                <a:latin typeface="Calibri" panose="020F0502020204030204" pitchFamily="34" charset="0"/>
                <a:ea typeface="Calibri"/>
                <a:cs typeface="Calibri" panose="020F0502020204030204" pitchFamily="34" charset="0"/>
              </a:rPr>
              <a:t>Linear Regression </a:t>
            </a:r>
            <a:endParaRPr lang="en-GB" sz="23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42950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GB" sz="23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KNN</a:t>
            </a:r>
          </a:p>
          <a:p>
            <a:pPr marL="742950" lvl="1" indent="-285750">
              <a:buClr>
                <a:schemeClr val="dk1"/>
              </a:buClr>
              <a:buSzPts val="1800"/>
              <a:buFont typeface="Arial"/>
              <a:buChar char="•"/>
            </a:pPr>
            <a:r>
              <a:rPr lang="en-GB" sz="23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Logistic Regression</a:t>
            </a:r>
          </a:p>
          <a:p>
            <a:pPr marL="742950" lvl="1" indent="-285750">
              <a:buClr>
                <a:schemeClr val="dk1"/>
              </a:buClr>
              <a:buSzPts val="1800"/>
              <a:buFont typeface="Arial"/>
              <a:buChar char="•"/>
            </a:pPr>
            <a:r>
              <a:rPr lang="en-GB" sz="23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Support Vector Machine </a:t>
            </a:r>
            <a:endParaRPr lang="en-GB" sz="23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GB" sz="23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Decision Tree</a:t>
            </a:r>
            <a:endParaRPr lang="en-GB" sz="23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GB" sz="23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Random Forest</a:t>
            </a:r>
            <a:endParaRPr lang="en-GB" sz="23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lvl="1" indent="-285750">
              <a:buClr>
                <a:schemeClr val="dk1"/>
              </a:buClr>
              <a:buSzPts val="1800"/>
              <a:buFont typeface="Arial"/>
              <a:buChar char="•"/>
            </a:pPr>
            <a:r>
              <a:rPr lang="en-GB" sz="23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Naïve bayes 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en-GB" sz="2300" i="0" u="none" strike="noStrike" cap="none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8- Deployment ML Models </a:t>
            </a:r>
            <a:endParaRPr sz="2300" i="0" u="none" strike="noStrike" cap="none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76D814-D07D-3A1E-766A-2F51CE4BCAA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12272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56A5B3D-5EE7-7354-8D8D-B1A95F8073A2}"/>
              </a:ext>
            </a:extLst>
          </p:cNvPr>
          <p:cNvSpPr txBox="1"/>
          <p:nvPr/>
        </p:nvSpPr>
        <p:spPr>
          <a:xfrm>
            <a:off x="0" y="1078192"/>
            <a:ext cx="7352907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Linear regression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is one of most popular machine learning algorithm</a:t>
            </a: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Linear Regression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make </a:t>
            </a: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prediction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 for </a:t>
            </a: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continues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values</a:t>
            </a:r>
            <a:b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such as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price, salary, age, ..etc.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Linear regression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algorithm </a:t>
            </a: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shows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a </a:t>
            </a: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linear relationship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between a </a:t>
            </a: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dependent (y)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and </a:t>
            </a: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one or more independent (x)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variables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Linear regression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model provides a </a:t>
            </a: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sloped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straight line </a:t>
            </a: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representing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the relationship between the variables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4C82D6-5E85-AC54-5206-3ECAB0DCC8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3736" y="1219876"/>
            <a:ext cx="4493099" cy="293734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63A0F91-6548-5437-6849-FF9B111CB165}"/>
              </a:ext>
            </a:extLst>
          </p:cNvPr>
          <p:cNvSpPr txBox="1"/>
          <p:nvPr/>
        </p:nvSpPr>
        <p:spPr>
          <a:xfrm>
            <a:off x="8550724" y="4386982"/>
            <a:ext cx="239912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highlight>
                  <a:srgbClr val="C0C0C0"/>
                </a:highlight>
              </a:rPr>
              <a:t>Y = a0 + a1 X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3005FC-8AEC-7A3E-968D-BD4F739976E5}"/>
              </a:ext>
            </a:extLst>
          </p:cNvPr>
          <p:cNvSpPr txBox="1"/>
          <p:nvPr/>
        </p:nvSpPr>
        <p:spPr>
          <a:xfrm>
            <a:off x="8550724" y="4979589"/>
            <a:ext cx="3261062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Y= Dependent Variable</a:t>
            </a:r>
          </a:p>
          <a:p>
            <a:endParaRPr lang="en-US" b="1" dirty="0"/>
          </a:p>
          <a:p>
            <a:r>
              <a:rPr lang="en-US" b="1" dirty="0"/>
              <a:t>X= Independent Variable</a:t>
            </a:r>
          </a:p>
          <a:p>
            <a:endParaRPr lang="en-US" b="1" dirty="0"/>
          </a:p>
          <a:p>
            <a:r>
              <a:rPr lang="en-US" b="1" dirty="0"/>
              <a:t>a0= intercept of the line</a:t>
            </a:r>
          </a:p>
          <a:p>
            <a:endParaRPr lang="en-US" b="1" dirty="0"/>
          </a:p>
          <a:p>
            <a:r>
              <a:rPr lang="en-US" b="1" dirty="0"/>
              <a:t>a1 = Linear regression coefficient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A3D29AE-B575-A44A-395D-7ECC06274A47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9EE5FED2-B8C0-416C-B3E9-10E44897D2E4}" type="datetime1">
              <a:rPr lang="en-US" smtClean="0"/>
              <a:t>5/16/2024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971330-68E7-7A46-590E-61429024B28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34</a:t>
            </a:fld>
            <a:endParaRPr lang="en-US" dirty="0"/>
          </a:p>
        </p:txBody>
      </p:sp>
      <p:sp>
        <p:nvSpPr>
          <p:cNvPr id="6" name="Google Shape;289;p35">
            <a:extLst>
              <a:ext uri="{FF2B5EF4-FFF2-40B4-BE49-F238E27FC236}">
                <a16:creationId xmlns:a16="http://schemas.microsoft.com/office/drawing/2014/main" id="{5E8D6868-4ECC-9C25-90B7-95F6C90DAF26}"/>
              </a:ext>
            </a:extLst>
          </p:cNvPr>
          <p:cNvSpPr txBox="1"/>
          <p:nvPr/>
        </p:nvSpPr>
        <p:spPr>
          <a:xfrm>
            <a:off x="838199" y="338407"/>
            <a:ext cx="10875579" cy="713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90000"/>
              </a:lnSpc>
              <a:buClr>
                <a:schemeClr val="dk1"/>
              </a:buClr>
              <a:buSzPts val="4800"/>
            </a:pPr>
            <a:r>
              <a:rPr lang="en-US" sz="3500" b="1" dirty="0">
                <a:latin typeface="Calibri" panose="020F0502020204030204" pitchFamily="34" charset="0"/>
                <a:cs typeface="Calibri" panose="020F0502020204030204" pitchFamily="34" charset="0"/>
              </a:rPr>
              <a:t>Supervised </a:t>
            </a:r>
            <a:r>
              <a:rPr lang="en-US" sz="3500" b="1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</a:t>
            </a:r>
            <a:r>
              <a:rPr lang="en-US" sz="3500" b="1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 -</a:t>
            </a:r>
            <a:r>
              <a:rPr lang="en-US" sz="36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Linear Regression 1 </a:t>
            </a:r>
            <a:r>
              <a:rPr lang="en-GB" sz="36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endParaRPr lang="en-GB" sz="105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ct val="90000"/>
              </a:lnSpc>
              <a:buClr>
                <a:schemeClr val="dk1"/>
              </a:buClr>
              <a:buSzPts val="4800"/>
            </a:pPr>
            <a:endParaRPr lang="en-US" sz="36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</a:pPr>
            <a:endParaRPr lang="en-US" sz="105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340224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10EFEFE-31F9-F9D4-F276-C746F480E063}"/>
              </a:ext>
            </a:extLst>
          </p:cNvPr>
          <p:cNvSpPr txBox="1"/>
          <p:nvPr/>
        </p:nvSpPr>
        <p:spPr>
          <a:xfrm>
            <a:off x="0" y="1170820"/>
            <a:ext cx="6447934" cy="49398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21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100" b="1" dirty="0">
                <a:latin typeface="Calibri" panose="020F0502020204030204" pitchFamily="34" charset="0"/>
                <a:cs typeface="Calibri" panose="020F0502020204030204" pitchFamily="34" charset="0"/>
              </a:rPr>
              <a:t>Best Fit Line </a:t>
            </a:r>
            <a:r>
              <a:rPr lang="en-US" sz="2100" dirty="0">
                <a:latin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lang="en-US" sz="2100" b="1" dirty="0">
                <a:latin typeface="Calibri" panose="020F0502020204030204" pitchFamily="34" charset="0"/>
                <a:cs typeface="Calibri" panose="020F0502020204030204" pitchFamily="34" charset="0"/>
              </a:rPr>
              <a:t>main</a:t>
            </a:r>
            <a:r>
              <a:rPr lang="en-US" sz="2100" dirty="0">
                <a:latin typeface="Calibri" panose="020F0502020204030204" pitchFamily="34" charset="0"/>
                <a:cs typeface="Calibri" panose="020F0502020204030204" pitchFamily="34" charset="0"/>
              </a:rPr>
              <a:t> goal is to </a:t>
            </a:r>
            <a:r>
              <a:rPr lang="en-US" sz="2100" b="1" dirty="0">
                <a:latin typeface="Calibri" panose="020F0502020204030204" pitchFamily="34" charset="0"/>
                <a:cs typeface="Calibri" panose="020F0502020204030204" pitchFamily="34" charset="0"/>
              </a:rPr>
              <a:t>find best fit line </a:t>
            </a:r>
            <a:r>
              <a:rPr lang="en-US" sz="2100" dirty="0">
                <a:latin typeface="Calibri" panose="020F0502020204030204" pitchFamily="34" charset="0"/>
                <a:cs typeface="Calibri" panose="020F0502020204030204" pitchFamily="34" charset="0"/>
              </a:rPr>
              <a:t>that represent the </a:t>
            </a:r>
            <a:r>
              <a:rPr lang="en-US" sz="2100" b="1" dirty="0">
                <a:latin typeface="Calibri" panose="020F0502020204030204" pitchFamily="34" charset="0"/>
                <a:cs typeface="Calibri" panose="020F0502020204030204" pitchFamily="34" charset="0"/>
              </a:rPr>
              <a:t>minimum</a:t>
            </a:r>
            <a:r>
              <a:rPr lang="en-US" sz="21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100" b="1" dirty="0">
                <a:latin typeface="Calibri" panose="020F0502020204030204" pitchFamily="34" charset="0"/>
                <a:cs typeface="Calibri" panose="020F0502020204030204" pitchFamily="34" charset="0"/>
              </a:rPr>
              <a:t>error</a:t>
            </a:r>
            <a:r>
              <a:rPr lang="en-US" sz="2100" dirty="0">
                <a:latin typeface="Calibri" panose="020F0502020204030204" pitchFamily="34" charset="0"/>
                <a:cs typeface="Calibri" panose="020F0502020204030204" pitchFamily="34" charset="0"/>
              </a:rPr>
              <a:t> value between </a:t>
            </a:r>
            <a:r>
              <a:rPr lang="en-US" sz="2100" b="1" dirty="0">
                <a:latin typeface="Calibri" panose="020F0502020204030204" pitchFamily="34" charset="0"/>
                <a:cs typeface="Calibri" panose="020F0502020204030204" pitchFamily="34" charset="0"/>
              </a:rPr>
              <a:t>actual</a:t>
            </a:r>
            <a:r>
              <a:rPr lang="en-US" sz="2100" dirty="0">
                <a:latin typeface="Calibri" panose="020F0502020204030204" pitchFamily="34" charset="0"/>
                <a:cs typeface="Calibri" panose="020F0502020204030204" pitchFamily="34" charset="0"/>
              </a:rPr>
              <a:t> label value (X) and </a:t>
            </a:r>
            <a:r>
              <a:rPr lang="en-US" sz="2100" b="1" dirty="0">
                <a:latin typeface="Calibri" panose="020F0502020204030204" pitchFamily="34" charset="0"/>
                <a:cs typeface="Calibri" panose="020F0502020204030204" pitchFamily="34" charset="0"/>
              </a:rPr>
              <a:t>predicted</a:t>
            </a:r>
            <a:r>
              <a:rPr lang="en-US" sz="2100" dirty="0">
                <a:latin typeface="Calibri" panose="020F0502020204030204" pitchFamily="34" charset="0"/>
                <a:cs typeface="Calibri" panose="020F0502020204030204" pitchFamily="34" charset="0"/>
              </a:rPr>
              <a:t> label </a:t>
            </a:r>
            <a:r>
              <a:rPr lang="ar-JO" sz="21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r>
              <a:rPr lang="en-GB" sz="2100" dirty="0">
                <a:latin typeface="Calibri" panose="020F0502020204030204" pitchFamily="34" charset="0"/>
                <a:cs typeface="Calibri" panose="020F0502020204030204" pitchFamily="34" charset="0"/>
              </a:rPr>
              <a:t>Red line</a:t>
            </a:r>
            <a:r>
              <a:rPr lang="ar-JO" sz="2100" dirty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sz="2100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en-GB" sz="2100" dirty="0">
                <a:latin typeface="Calibri" panose="020F0502020204030204" pitchFamily="34" charset="0"/>
                <a:cs typeface="Calibri" panose="020F0502020204030204" pitchFamily="34" charset="0"/>
              </a:rPr>
              <a:t>With </a:t>
            </a:r>
            <a:r>
              <a:rPr lang="en-GB" sz="2100" b="1" dirty="0">
                <a:latin typeface="Calibri" panose="020F0502020204030204" pitchFamily="34" charset="0"/>
                <a:cs typeface="Calibri" panose="020F0502020204030204" pitchFamily="34" charset="0"/>
              </a:rPr>
              <a:t>increasing</a:t>
            </a:r>
            <a:r>
              <a:rPr lang="en-GB" sz="21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100" b="1" dirty="0">
                <a:latin typeface="Calibri" panose="020F0502020204030204" pitchFamily="34" charset="0"/>
                <a:cs typeface="Calibri" panose="020F0502020204030204" pitchFamily="34" charset="0"/>
              </a:rPr>
              <a:t>iterations</a:t>
            </a:r>
            <a:r>
              <a:rPr lang="en-GB" sz="2100" dirty="0">
                <a:latin typeface="Calibri" panose="020F0502020204030204" pitchFamily="34" charset="0"/>
                <a:cs typeface="Calibri" panose="020F0502020204030204" pitchFamily="34" charset="0"/>
              </a:rPr>
              <a:t> we are </a:t>
            </a:r>
            <a:r>
              <a:rPr lang="en-GB" sz="2100" b="1" dirty="0">
                <a:latin typeface="Calibri" panose="020F0502020204030204" pitchFamily="34" charset="0"/>
                <a:cs typeface="Calibri" panose="020F0502020204030204" pitchFamily="34" charset="0"/>
              </a:rPr>
              <a:t>getting closer </a:t>
            </a:r>
            <a:r>
              <a:rPr lang="en-GB" sz="2100" dirty="0">
                <a:latin typeface="Calibri" panose="020F0502020204030204" pitchFamily="34" charset="0"/>
                <a:cs typeface="Calibri" panose="020F0502020204030204" pitchFamily="34" charset="0"/>
              </a:rPr>
              <a:t>to </a:t>
            </a:r>
            <a:r>
              <a:rPr lang="en-GB" sz="2100" b="1" dirty="0">
                <a:latin typeface="Calibri" panose="020F0502020204030204" pitchFamily="34" charset="0"/>
                <a:cs typeface="Calibri" panose="020F0502020204030204" pitchFamily="34" charset="0"/>
              </a:rPr>
              <a:t>best Fit Line </a:t>
            </a:r>
            <a:endParaRPr lang="en-US" sz="21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1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100" dirty="0">
                <a:latin typeface="Calibri" panose="020F0502020204030204" pitchFamily="34" charset="0"/>
                <a:cs typeface="Calibri" panose="020F0502020204030204" pitchFamily="34" charset="0"/>
              </a:rPr>
              <a:t>The different values for </a:t>
            </a:r>
            <a:r>
              <a:rPr lang="en-US" sz="2100" b="1" dirty="0">
                <a:latin typeface="Calibri" panose="020F0502020204030204" pitchFamily="34" charset="0"/>
                <a:cs typeface="Calibri" panose="020F0502020204030204" pitchFamily="34" charset="0"/>
              </a:rPr>
              <a:t>weights</a:t>
            </a:r>
            <a:r>
              <a:rPr lang="en-US" sz="2100" dirty="0">
                <a:latin typeface="Calibri" panose="020F0502020204030204" pitchFamily="34" charset="0"/>
                <a:cs typeface="Calibri" panose="020F0502020204030204" pitchFamily="34" charset="0"/>
              </a:rPr>
              <a:t> or the </a:t>
            </a:r>
            <a:r>
              <a:rPr lang="en-US" sz="2100" b="1" dirty="0">
                <a:latin typeface="Calibri" panose="020F0502020204030204" pitchFamily="34" charset="0"/>
                <a:cs typeface="Calibri" panose="020F0502020204030204" pitchFamily="34" charset="0"/>
              </a:rPr>
              <a:t>coefficient</a:t>
            </a:r>
            <a:r>
              <a:rPr lang="en-US" sz="2100" dirty="0">
                <a:latin typeface="Calibri" panose="020F0502020204030204" pitchFamily="34" charset="0"/>
                <a:cs typeface="Calibri" panose="020F0502020204030204" pitchFamily="34" charset="0"/>
              </a:rPr>
              <a:t> of lines (a0, a1) gives a different line of regression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1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100" dirty="0">
                <a:latin typeface="Calibri" panose="020F0502020204030204" pitchFamily="34" charset="0"/>
                <a:cs typeface="Calibri" panose="020F0502020204030204" pitchFamily="34" charset="0"/>
              </a:rPr>
              <a:t>we need to calculate the best values for </a:t>
            </a:r>
            <a:r>
              <a:rPr lang="en-US" sz="2100" b="1" dirty="0">
                <a:latin typeface="Calibri" panose="020F0502020204030204" pitchFamily="34" charset="0"/>
                <a:cs typeface="Calibri" panose="020F0502020204030204" pitchFamily="34" charset="0"/>
              </a:rPr>
              <a:t>a0</a:t>
            </a:r>
            <a:r>
              <a:rPr lang="en-US" sz="2100" dirty="0"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en-US" sz="2100" b="1" dirty="0">
                <a:latin typeface="Calibri" panose="020F0502020204030204" pitchFamily="34" charset="0"/>
                <a:cs typeface="Calibri" panose="020F0502020204030204" pitchFamily="34" charset="0"/>
              </a:rPr>
              <a:t>a1</a:t>
            </a:r>
            <a:r>
              <a:rPr lang="en-US" sz="2100" dirty="0">
                <a:latin typeface="Calibri" panose="020F0502020204030204" pitchFamily="34" charset="0"/>
                <a:cs typeface="Calibri" panose="020F0502020204030204" pitchFamily="34" charset="0"/>
              </a:rPr>
              <a:t> to find the best fit line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1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100" dirty="0">
                <a:latin typeface="Calibri" panose="020F0502020204030204" pitchFamily="34" charset="0"/>
                <a:cs typeface="Calibri" panose="020F0502020204030204" pitchFamily="34" charset="0"/>
              </a:rPr>
              <a:t>We use </a:t>
            </a:r>
            <a:r>
              <a:rPr lang="en-US" sz="21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cost function</a:t>
            </a:r>
            <a:r>
              <a:rPr lang="en-US" sz="21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100" dirty="0">
                <a:latin typeface="Calibri" panose="020F0502020204030204" pitchFamily="34" charset="0"/>
                <a:cs typeface="Calibri" panose="020F0502020204030204" pitchFamily="34" charset="0"/>
              </a:rPr>
              <a:t>and </a:t>
            </a:r>
            <a:r>
              <a:rPr lang="en-US" sz="21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gradient descent</a:t>
            </a:r>
            <a:r>
              <a:rPr lang="en-US" sz="21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100" dirty="0">
                <a:latin typeface="Calibri" panose="020F0502020204030204" pitchFamily="34" charset="0"/>
                <a:cs typeface="Calibri" panose="020F0502020204030204" pitchFamily="34" charset="0"/>
              </a:rPr>
              <a:t>to calculate the error rate and minimize it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78B4D0E-6ED5-BCBE-E19E-2CBF966B7A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7934" y="1139448"/>
            <a:ext cx="5744066" cy="5089961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BFCA7E1-23DC-568F-44B5-F487626137AB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78974294-FE97-4752-937F-F95EAA9D94B3}" type="datetime1">
              <a:rPr lang="en-US" smtClean="0"/>
              <a:t>5/16/2024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884AC7-6574-887E-2CAD-B9412A35954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35</a:t>
            </a:fld>
            <a:endParaRPr lang="en-US" dirty="0"/>
          </a:p>
        </p:txBody>
      </p:sp>
      <p:sp>
        <p:nvSpPr>
          <p:cNvPr id="6" name="Google Shape;289;p35">
            <a:extLst>
              <a:ext uri="{FF2B5EF4-FFF2-40B4-BE49-F238E27FC236}">
                <a16:creationId xmlns:a16="http://schemas.microsoft.com/office/drawing/2014/main" id="{96830A9F-3755-955B-2022-D4BA3600E5D3}"/>
              </a:ext>
            </a:extLst>
          </p:cNvPr>
          <p:cNvSpPr txBox="1"/>
          <p:nvPr/>
        </p:nvSpPr>
        <p:spPr>
          <a:xfrm>
            <a:off x="838199" y="338407"/>
            <a:ext cx="10875579" cy="713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90000"/>
              </a:lnSpc>
              <a:buClr>
                <a:schemeClr val="dk1"/>
              </a:buClr>
              <a:buSzPts val="4800"/>
            </a:pPr>
            <a:r>
              <a:rPr lang="en-US" sz="3500" b="1" dirty="0">
                <a:latin typeface="Calibri" panose="020F0502020204030204" pitchFamily="34" charset="0"/>
                <a:cs typeface="Calibri" panose="020F0502020204030204" pitchFamily="34" charset="0"/>
              </a:rPr>
              <a:t>Supervised </a:t>
            </a:r>
            <a:r>
              <a:rPr lang="en-US" sz="3500" b="1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</a:t>
            </a:r>
            <a:r>
              <a:rPr lang="en-US" sz="3500" b="1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 -</a:t>
            </a:r>
            <a:r>
              <a:rPr lang="en-US" sz="36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Linear Regression 2</a:t>
            </a:r>
            <a:r>
              <a:rPr lang="en-GB" sz="36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endParaRPr lang="en-GB" sz="105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</a:pPr>
            <a:endParaRPr lang="en-US" sz="105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256748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34D67D1-7E8E-E9A9-A8D5-DBDFA54393D8}"/>
              </a:ext>
            </a:extLst>
          </p:cNvPr>
          <p:cNvSpPr txBox="1"/>
          <p:nvPr/>
        </p:nvSpPr>
        <p:spPr>
          <a:xfrm>
            <a:off x="108408" y="1246234"/>
            <a:ext cx="7317151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1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1- Cost function</a:t>
            </a:r>
          </a:p>
          <a:p>
            <a:endParaRPr lang="en-US" sz="21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100" dirty="0">
                <a:latin typeface="Calibri" panose="020F0502020204030204" pitchFamily="34" charset="0"/>
                <a:cs typeface="Calibri" panose="020F0502020204030204" pitchFamily="34" charset="0"/>
              </a:rPr>
              <a:t>Cost function is a </a:t>
            </a:r>
            <a:r>
              <a:rPr lang="en-US" sz="2100" b="1" dirty="0">
                <a:latin typeface="Calibri" panose="020F0502020204030204" pitchFamily="34" charset="0"/>
                <a:cs typeface="Calibri" panose="020F0502020204030204" pitchFamily="34" charset="0"/>
              </a:rPr>
              <a:t>measure</a:t>
            </a:r>
            <a:r>
              <a:rPr lang="en-US" sz="2100" dirty="0">
                <a:latin typeface="Calibri" panose="020F0502020204030204" pitchFamily="34" charset="0"/>
                <a:cs typeface="Calibri" panose="020F0502020204030204" pitchFamily="34" charset="0"/>
              </a:rPr>
              <a:t> of how </a:t>
            </a:r>
            <a:r>
              <a:rPr lang="en-US" sz="2100" b="1" dirty="0">
                <a:latin typeface="Calibri" panose="020F0502020204030204" pitchFamily="34" charset="0"/>
                <a:cs typeface="Calibri" panose="020F0502020204030204" pitchFamily="34" charset="0"/>
              </a:rPr>
              <a:t>wrong</a:t>
            </a:r>
            <a:r>
              <a:rPr lang="en-US" sz="2100" dirty="0">
                <a:latin typeface="Calibri" panose="020F0502020204030204" pitchFamily="34" charset="0"/>
                <a:cs typeface="Calibri" panose="020F0502020204030204" pitchFamily="34" charset="0"/>
              </a:rPr>
              <a:t> the model is in </a:t>
            </a:r>
            <a:r>
              <a:rPr lang="en-US" sz="2100" b="1" dirty="0">
                <a:latin typeface="Calibri" panose="020F0502020204030204" pitchFamily="34" charset="0"/>
                <a:cs typeface="Calibri" panose="020F0502020204030204" pitchFamily="34" charset="0"/>
              </a:rPr>
              <a:t>estimating</a:t>
            </a:r>
            <a:r>
              <a:rPr lang="en-US" sz="2100" dirty="0">
                <a:latin typeface="Calibri" panose="020F0502020204030204" pitchFamily="34" charset="0"/>
                <a:cs typeface="Calibri" panose="020F0502020204030204" pitchFamily="34" charset="0"/>
              </a:rPr>
              <a:t> the relationship between X(input) and Y(output) Parameter</a:t>
            </a:r>
          </a:p>
          <a:p>
            <a:endParaRPr lang="en-US" sz="21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100" dirty="0">
                <a:latin typeface="Calibri" panose="020F0502020204030204" pitchFamily="34" charset="0"/>
                <a:cs typeface="Calibri" panose="020F0502020204030204" pitchFamily="34" charset="0"/>
              </a:rPr>
              <a:t>Used to estimate the values of the coefficient for the best fit line</a:t>
            </a:r>
          </a:p>
          <a:p>
            <a:endParaRPr lang="en-US" sz="21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100" dirty="0">
                <a:latin typeface="Calibri" panose="020F0502020204030204" pitchFamily="34" charset="0"/>
                <a:cs typeface="Calibri" panose="020F0502020204030204" pitchFamily="34" charset="0"/>
              </a:rPr>
              <a:t>For Linear Regression, we use the </a:t>
            </a:r>
            <a:r>
              <a:rPr lang="en-US" sz="2100" b="1" dirty="0">
                <a:latin typeface="Calibri" panose="020F0502020204030204" pitchFamily="34" charset="0"/>
                <a:cs typeface="Calibri" panose="020F0502020204030204" pitchFamily="34" charset="0"/>
              </a:rPr>
              <a:t>Mean Squared Error</a:t>
            </a:r>
            <a:r>
              <a:rPr lang="en-US" sz="2100" dirty="0">
                <a:latin typeface="Calibri" panose="020F0502020204030204" pitchFamily="34" charset="0"/>
                <a:cs typeface="Calibri" panose="020F0502020204030204" pitchFamily="34" charset="0"/>
              </a:rPr>
              <a:t> (MSE) cost function</a:t>
            </a:r>
            <a:r>
              <a:rPr lang="ar-JO" sz="2100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en-GB" sz="2100" dirty="0">
                <a:latin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lang="en-GB" sz="2100" b="1" dirty="0">
                <a:latin typeface="Calibri" panose="020F0502020204030204" pitchFamily="34" charset="0"/>
                <a:cs typeface="Calibri" panose="020F0502020204030204" pitchFamily="34" charset="0"/>
              </a:rPr>
              <a:t>closer the number</a:t>
            </a:r>
            <a:r>
              <a:rPr lang="en-GB" sz="2100" dirty="0">
                <a:latin typeface="Calibri" panose="020F0502020204030204" pitchFamily="34" charset="0"/>
                <a:cs typeface="Calibri" panose="020F0502020204030204" pitchFamily="34" charset="0"/>
              </a:rPr>
              <a:t> is to </a:t>
            </a:r>
            <a:r>
              <a:rPr lang="en-GB" sz="2100" b="1" dirty="0">
                <a:latin typeface="Calibri" panose="020F0502020204030204" pitchFamily="34" charset="0"/>
                <a:cs typeface="Calibri" panose="020F0502020204030204" pitchFamily="34" charset="0"/>
              </a:rPr>
              <a:t>zero</a:t>
            </a:r>
            <a:r>
              <a:rPr lang="en-GB" sz="2100" dirty="0">
                <a:latin typeface="Calibri" panose="020F0502020204030204" pitchFamily="34" charset="0"/>
                <a:cs typeface="Calibri" panose="020F0502020204030204" pitchFamily="34" charset="0"/>
              </a:rPr>
              <a:t>, the </a:t>
            </a:r>
            <a:r>
              <a:rPr lang="en-GB" sz="2100" b="1" dirty="0">
                <a:latin typeface="Calibri" panose="020F0502020204030204" pitchFamily="34" charset="0"/>
                <a:cs typeface="Calibri" panose="020F0502020204030204" pitchFamily="34" charset="0"/>
              </a:rPr>
              <a:t>more accurate </a:t>
            </a:r>
            <a:r>
              <a:rPr lang="en-GB" sz="2100" dirty="0">
                <a:latin typeface="Calibri" panose="020F0502020204030204" pitchFamily="34" charset="0"/>
                <a:cs typeface="Calibri" panose="020F0502020204030204" pitchFamily="34" charset="0"/>
              </a:rPr>
              <a:t>it is</a:t>
            </a:r>
            <a:endParaRPr lang="en-US" sz="21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1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4C4E7E2F-018B-DEE2-F49E-AE00039F32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62713" y="1034335"/>
            <a:ext cx="5169754" cy="3584799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D94B97A5-98E2-7135-7D19-DD36ACAE4A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50956" y="5322608"/>
            <a:ext cx="4937113" cy="1338878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F59DB7-2B9A-76C5-673B-C297F4E0B4B0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D4F80850-8BEA-4C9D-8060-8306D8034199}" type="datetime1">
              <a:rPr lang="en-US" smtClean="0"/>
              <a:t>5/16/2024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F41061-BC6B-E974-80FC-DF53D744EF0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36</a:t>
            </a:fld>
            <a:endParaRPr lang="en-US" dirty="0"/>
          </a:p>
        </p:txBody>
      </p:sp>
      <p:sp>
        <p:nvSpPr>
          <p:cNvPr id="6" name="Google Shape;289;p35">
            <a:extLst>
              <a:ext uri="{FF2B5EF4-FFF2-40B4-BE49-F238E27FC236}">
                <a16:creationId xmlns:a16="http://schemas.microsoft.com/office/drawing/2014/main" id="{26FB056F-1F7D-3D34-2183-72ADF143CF60}"/>
              </a:ext>
            </a:extLst>
          </p:cNvPr>
          <p:cNvSpPr txBox="1"/>
          <p:nvPr/>
        </p:nvSpPr>
        <p:spPr>
          <a:xfrm>
            <a:off x="838199" y="338407"/>
            <a:ext cx="10875579" cy="713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90000"/>
              </a:lnSpc>
              <a:buClr>
                <a:schemeClr val="dk1"/>
              </a:buClr>
              <a:buSzPts val="4800"/>
            </a:pPr>
            <a:r>
              <a:rPr lang="en-US" sz="3500" b="1" dirty="0">
                <a:latin typeface="Calibri" panose="020F0502020204030204" pitchFamily="34" charset="0"/>
                <a:cs typeface="Calibri" panose="020F0502020204030204" pitchFamily="34" charset="0"/>
              </a:rPr>
              <a:t>Supervised </a:t>
            </a:r>
            <a:r>
              <a:rPr lang="en-US" sz="3500" b="1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</a:t>
            </a:r>
            <a:r>
              <a:rPr lang="en-US" sz="3500" b="1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 -</a:t>
            </a:r>
            <a:r>
              <a:rPr lang="en-US" sz="36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Linear Regression 3 </a:t>
            </a:r>
            <a:r>
              <a:rPr lang="en-GB" sz="36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endParaRPr lang="en-GB" sz="105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ct val="90000"/>
              </a:lnSpc>
              <a:buClr>
                <a:schemeClr val="dk1"/>
              </a:buClr>
              <a:buSzPts val="4800"/>
            </a:pPr>
            <a:endParaRPr lang="en-US" sz="36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</a:pPr>
            <a:endParaRPr lang="en-US" sz="105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2D07AA3-1902-9C2B-DDD0-171CA46B76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84635" y="4619133"/>
            <a:ext cx="8529144" cy="1890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5605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38F1E386-48EA-0F14-83DB-07D80C721F1D}"/>
              </a:ext>
            </a:extLst>
          </p:cNvPr>
          <p:cNvSpPr txBox="1"/>
          <p:nvPr/>
        </p:nvSpPr>
        <p:spPr>
          <a:xfrm>
            <a:off x="478222" y="889818"/>
            <a:ext cx="10994198" cy="30162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19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9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2- Gradient Descent</a:t>
            </a:r>
            <a:r>
              <a:rPr lang="en-US" sz="1900" dirty="0">
                <a:latin typeface="Calibri" panose="020F0502020204030204" pitchFamily="34" charset="0"/>
                <a:cs typeface="Calibri" panose="020F0502020204030204" pitchFamily="34" charset="0"/>
              </a:rPr>
              <a:t>  used to </a:t>
            </a:r>
            <a:r>
              <a:rPr lang="en-US" sz="1900" b="1" dirty="0">
                <a:latin typeface="Calibri" panose="020F0502020204030204" pitchFamily="34" charset="0"/>
                <a:cs typeface="Calibri" panose="020F0502020204030204" pitchFamily="34" charset="0"/>
              </a:rPr>
              <a:t>minimize</a:t>
            </a:r>
            <a:r>
              <a:rPr lang="en-US" sz="1900" dirty="0">
                <a:latin typeface="Calibri" panose="020F0502020204030204" pitchFamily="34" charset="0"/>
                <a:cs typeface="Calibri" panose="020F0502020204030204" pitchFamily="34" charset="0"/>
              </a:rPr>
              <a:t> the </a:t>
            </a:r>
            <a:r>
              <a:rPr lang="en-US" sz="1900" b="1" dirty="0">
                <a:latin typeface="Calibri" panose="020F0502020204030204" pitchFamily="34" charset="0"/>
                <a:cs typeface="Calibri" panose="020F0502020204030204" pitchFamily="34" charset="0"/>
              </a:rPr>
              <a:t>MSE</a:t>
            </a:r>
            <a:r>
              <a:rPr lang="en-US" sz="1900" dirty="0">
                <a:latin typeface="Calibri" panose="020F0502020204030204" pitchFamily="34" charset="0"/>
                <a:cs typeface="Calibri" panose="020F0502020204030204" pitchFamily="34" charset="0"/>
              </a:rPr>
              <a:t> by calculating the </a:t>
            </a:r>
            <a:r>
              <a:rPr lang="en-US" sz="1900" b="1" dirty="0">
                <a:latin typeface="Calibri" panose="020F0502020204030204" pitchFamily="34" charset="0"/>
                <a:cs typeface="Calibri" panose="020F0502020204030204" pitchFamily="34" charset="0"/>
              </a:rPr>
              <a:t>gradient</a:t>
            </a:r>
            <a:r>
              <a:rPr lang="en-US" sz="1900" dirty="0">
                <a:latin typeface="Calibri" panose="020F0502020204030204" pitchFamily="34" charset="0"/>
                <a:cs typeface="Calibri" panose="020F0502020204030204" pitchFamily="34" charset="0"/>
              </a:rPr>
              <a:t> of the </a:t>
            </a:r>
            <a:r>
              <a:rPr lang="en-US" sz="1900" b="1" dirty="0">
                <a:latin typeface="Calibri" panose="020F0502020204030204" pitchFamily="34" charset="0"/>
                <a:cs typeface="Calibri" panose="020F0502020204030204" pitchFamily="34" charset="0"/>
              </a:rPr>
              <a:t>cost function</a:t>
            </a:r>
          </a:p>
          <a:p>
            <a:endParaRPr lang="en-US" sz="19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900" dirty="0">
                <a:latin typeface="Calibri" panose="020F0502020204030204" pitchFamily="34" charset="0"/>
                <a:cs typeface="Calibri" panose="020F0502020204030204" pitchFamily="34" charset="0"/>
              </a:rPr>
              <a:t>* A </a:t>
            </a:r>
            <a:r>
              <a:rPr lang="en-US" sz="1900" b="1" dirty="0">
                <a:latin typeface="Calibri" panose="020F0502020204030204" pitchFamily="34" charset="0"/>
                <a:cs typeface="Calibri" panose="020F0502020204030204" pitchFamily="34" charset="0"/>
              </a:rPr>
              <a:t>regression</a:t>
            </a:r>
            <a:r>
              <a:rPr lang="en-US" sz="19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900" b="1" dirty="0">
                <a:latin typeface="Calibri" panose="020F0502020204030204" pitchFamily="34" charset="0"/>
                <a:cs typeface="Calibri" panose="020F0502020204030204" pitchFamily="34" charset="0"/>
              </a:rPr>
              <a:t>model</a:t>
            </a:r>
            <a:r>
              <a:rPr lang="en-US" sz="1900" dirty="0">
                <a:latin typeface="Calibri" panose="020F0502020204030204" pitchFamily="34" charset="0"/>
                <a:cs typeface="Calibri" panose="020F0502020204030204" pitchFamily="34" charset="0"/>
              </a:rPr>
              <a:t> uses gradient descent to </a:t>
            </a:r>
            <a:r>
              <a:rPr lang="en-US" sz="1900" b="1" dirty="0">
                <a:latin typeface="Calibri" panose="020F0502020204030204" pitchFamily="34" charset="0"/>
                <a:cs typeface="Calibri" panose="020F0502020204030204" pitchFamily="34" charset="0"/>
              </a:rPr>
              <a:t>update</a:t>
            </a:r>
            <a:r>
              <a:rPr lang="en-US" sz="1900" dirty="0">
                <a:latin typeface="Calibri" panose="020F0502020204030204" pitchFamily="34" charset="0"/>
                <a:cs typeface="Calibri" panose="020F0502020204030204" pitchFamily="34" charset="0"/>
              </a:rPr>
              <a:t> the </a:t>
            </a:r>
            <a:r>
              <a:rPr lang="en-US" sz="1900" b="1" dirty="0">
                <a:latin typeface="Calibri" panose="020F0502020204030204" pitchFamily="34" charset="0"/>
                <a:cs typeface="Calibri" panose="020F0502020204030204" pitchFamily="34" charset="0"/>
              </a:rPr>
              <a:t>coefficients</a:t>
            </a:r>
            <a:r>
              <a:rPr lang="en-US" sz="1900" dirty="0">
                <a:latin typeface="Calibri" panose="020F0502020204030204" pitchFamily="34" charset="0"/>
                <a:cs typeface="Calibri" panose="020F0502020204030204" pitchFamily="34" charset="0"/>
              </a:rPr>
              <a:t> of the line by reducing the cost function. </a:t>
            </a:r>
          </a:p>
          <a:p>
            <a:endParaRPr lang="en-US" sz="19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900" dirty="0">
                <a:latin typeface="Calibri" panose="020F0502020204030204" pitchFamily="34" charset="0"/>
                <a:cs typeface="Calibri" panose="020F0502020204030204" pitchFamily="34" charset="0"/>
              </a:rPr>
              <a:t>* It is done by :</a:t>
            </a:r>
          </a:p>
          <a:p>
            <a:r>
              <a:rPr lang="en-US" sz="1900" dirty="0">
                <a:latin typeface="Calibri" panose="020F0502020204030204" pitchFamily="34" charset="0"/>
                <a:cs typeface="Calibri" panose="020F0502020204030204" pitchFamily="34" charset="0"/>
              </a:rPr>
              <a:t>1- Random selection of values of coefficient</a:t>
            </a:r>
          </a:p>
          <a:p>
            <a:r>
              <a:rPr lang="en-US" sz="1900" dirty="0">
                <a:latin typeface="Calibri" panose="020F0502020204030204" pitchFamily="34" charset="0"/>
                <a:cs typeface="Calibri" panose="020F0502020204030204" pitchFamily="34" charset="0"/>
              </a:rPr>
              <a:t>2- Iteratively update the values to reach the minimum cost function. </a:t>
            </a:r>
          </a:p>
          <a:p>
            <a:endParaRPr lang="en-US" sz="19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F12A4DE-9C17-280C-CFC5-C04AB385D8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483" y="3704897"/>
            <a:ext cx="11477294" cy="2651453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C81F54-C88D-1CE7-8AF8-16883F6A406D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09D5F485-F723-4C52-A781-D7C013C3AE6E}" type="datetime1">
              <a:rPr lang="en-US" smtClean="0"/>
              <a:t>5/16/2024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42B904-0DBB-5668-0085-D1200D9920F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37</a:t>
            </a:fld>
            <a:endParaRPr lang="en-US" dirty="0"/>
          </a:p>
        </p:txBody>
      </p:sp>
      <p:sp>
        <p:nvSpPr>
          <p:cNvPr id="5" name="Google Shape;289;p35">
            <a:extLst>
              <a:ext uri="{FF2B5EF4-FFF2-40B4-BE49-F238E27FC236}">
                <a16:creationId xmlns:a16="http://schemas.microsoft.com/office/drawing/2014/main" id="{F82F4E11-74B5-373E-4A8A-4CFCF6A91BDC}"/>
              </a:ext>
            </a:extLst>
          </p:cNvPr>
          <p:cNvSpPr txBox="1"/>
          <p:nvPr/>
        </p:nvSpPr>
        <p:spPr>
          <a:xfrm>
            <a:off x="838199" y="338407"/>
            <a:ext cx="10875579" cy="713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90000"/>
              </a:lnSpc>
              <a:buClr>
                <a:schemeClr val="dk1"/>
              </a:buClr>
              <a:buSzPts val="4800"/>
            </a:pPr>
            <a:r>
              <a:rPr lang="en-US" sz="3500" b="1" dirty="0">
                <a:latin typeface="Calibri" panose="020F0502020204030204" pitchFamily="34" charset="0"/>
                <a:cs typeface="Calibri" panose="020F0502020204030204" pitchFamily="34" charset="0"/>
              </a:rPr>
              <a:t>Supervised </a:t>
            </a:r>
            <a:r>
              <a:rPr lang="en-US" sz="3500" b="1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</a:t>
            </a:r>
            <a:r>
              <a:rPr lang="en-US" sz="3500" b="1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 -</a:t>
            </a:r>
            <a:r>
              <a:rPr lang="en-US" sz="36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Linear Regression 4 </a:t>
            </a:r>
            <a:r>
              <a:rPr lang="en-GB" sz="36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endParaRPr lang="en-GB" sz="105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317704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A78F90DA-586C-67C9-4C6D-11E0529683AF}"/>
              </a:ext>
            </a:extLst>
          </p:cNvPr>
          <p:cNvSpPr txBox="1"/>
          <p:nvPr/>
        </p:nvSpPr>
        <p:spPr>
          <a:xfrm>
            <a:off x="282103" y="993154"/>
            <a:ext cx="6260586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100" b="1" dirty="0"/>
              <a:t>Metrics to evaluate Regression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1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100" dirty="0">
                <a:latin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lang="en-GB" sz="2100" b="1" dirty="0">
                <a:latin typeface="Calibri" panose="020F0502020204030204" pitchFamily="34" charset="0"/>
                <a:cs typeface="Calibri" panose="020F0502020204030204" pitchFamily="34" charset="0"/>
              </a:rPr>
              <a:t>closer the number</a:t>
            </a:r>
            <a:r>
              <a:rPr lang="en-GB" sz="2100" dirty="0">
                <a:latin typeface="Calibri" panose="020F0502020204030204" pitchFamily="34" charset="0"/>
                <a:cs typeface="Calibri" panose="020F0502020204030204" pitchFamily="34" charset="0"/>
              </a:rPr>
              <a:t> is to </a:t>
            </a:r>
            <a:r>
              <a:rPr lang="en-GB" sz="2100" b="1" dirty="0">
                <a:latin typeface="Calibri" panose="020F0502020204030204" pitchFamily="34" charset="0"/>
                <a:cs typeface="Calibri" panose="020F0502020204030204" pitchFamily="34" charset="0"/>
              </a:rPr>
              <a:t>zero</a:t>
            </a:r>
            <a:r>
              <a:rPr lang="en-GB" sz="2100" dirty="0">
                <a:latin typeface="Calibri" panose="020F0502020204030204" pitchFamily="34" charset="0"/>
                <a:cs typeface="Calibri" panose="020F0502020204030204" pitchFamily="34" charset="0"/>
              </a:rPr>
              <a:t>, the </a:t>
            </a:r>
            <a:r>
              <a:rPr lang="en-GB" sz="2100" b="1" dirty="0">
                <a:latin typeface="Calibri" panose="020F0502020204030204" pitchFamily="34" charset="0"/>
                <a:cs typeface="Calibri" panose="020F0502020204030204" pitchFamily="34" charset="0"/>
              </a:rPr>
              <a:t>more accurate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100" dirty="0"/>
              <a:t>Two of the most popular metrics for model evaluation in regression:</a:t>
            </a:r>
            <a:endParaRPr lang="en-US" sz="2100" b="1" dirty="0"/>
          </a:p>
        </p:txBody>
      </p:sp>
      <p:pic>
        <p:nvPicPr>
          <p:cNvPr id="12" name="Picture 11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B9F31959-B8C3-FB34-B66B-B3056A3469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8915" y="2900753"/>
            <a:ext cx="5410200" cy="1409700"/>
          </a:xfrm>
          <a:prstGeom prst="rect">
            <a:avLst/>
          </a:prstGeom>
        </p:spPr>
      </p:pic>
      <p:pic>
        <p:nvPicPr>
          <p:cNvPr id="16" name="Picture 15" descr="A picture containing text, clock, gauge&#10;&#10;Description automatically generated">
            <a:extLst>
              <a:ext uri="{FF2B5EF4-FFF2-40B4-BE49-F238E27FC236}">
                <a16:creationId xmlns:a16="http://schemas.microsoft.com/office/drawing/2014/main" id="{59B07FB5-2DD1-57C0-4E82-90CA6D8F20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064" y="4780749"/>
            <a:ext cx="5867085" cy="155703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E64CEAE-C2A9-94CE-B299-D84767EF22E2}"/>
              </a:ext>
            </a:extLst>
          </p:cNvPr>
          <p:cNvSpPr txBox="1"/>
          <p:nvPr/>
        </p:nvSpPr>
        <p:spPr>
          <a:xfrm>
            <a:off x="282103" y="5784701"/>
            <a:ext cx="150778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 </a:t>
            </a:r>
            <a:r>
              <a:rPr lang="en-US" sz="1800" b="1" dirty="0"/>
              <a:t>Mean Absolute Error(MAE)</a:t>
            </a:r>
            <a:endParaRPr lang="en-US" sz="18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25BD75A-A2C6-F02A-62F7-B4B5D379F2CC}"/>
              </a:ext>
            </a:extLst>
          </p:cNvPr>
          <p:cNvSpPr txBox="1"/>
          <p:nvPr/>
        </p:nvSpPr>
        <p:spPr>
          <a:xfrm>
            <a:off x="588523" y="3777206"/>
            <a:ext cx="140078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/>
              <a:t>Mean Square Error(MSE)</a:t>
            </a:r>
            <a:endParaRPr lang="en-US" sz="1800" dirty="0"/>
          </a:p>
        </p:txBody>
      </p:sp>
      <p:pic>
        <p:nvPicPr>
          <p:cNvPr id="24" name="Picture 23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9BBBE7DB-D66A-3CCB-0864-2D8201A293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5111" y="1411270"/>
            <a:ext cx="5516890" cy="5250213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4D13327-782C-DA55-5FC8-B1887D17F821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FD6A3277-F8C8-4A24-BB7A-40A92EC0FF53}" type="datetime1">
              <a:rPr lang="en-US" smtClean="0"/>
              <a:t>5/16/2024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5FC739-923C-41CD-784A-B6171A145AE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38</a:t>
            </a:fld>
            <a:endParaRPr lang="en-US" dirty="0"/>
          </a:p>
        </p:txBody>
      </p:sp>
      <p:sp>
        <p:nvSpPr>
          <p:cNvPr id="5" name="Google Shape;289;p35">
            <a:extLst>
              <a:ext uri="{FF2B5EF4-FFF2-40B4-BE49-F238E27FC236}">
                <a16:creationId xmlns:a16="http://schemas.microsoft.com/office/drawing/2014/main" id="{DC580B25-DB38-0454-A3A9-CEA0BEF989A9}"/>
              </a:ext>
            </a:extLst>
          </p:cNvPr>
          <p:cNvSpPr txBox="1"/>
          <p:nvPr/>
        </p:nvSpPr>
        <p:spPr>
          <a:xfrm>
            <a:off x="838199" y="338407"/>
            <a:ext cx="10875579" cy="713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90000"/>
              </a:lnSpc>
              <a:buClr>
                <a:schemeClr val="dk1"/>
              </a:buClr>
              <a:buSzPts val="4800"/>
            </a:pPr>
            <a:r>
              <a:rPr lang="en-US" sz="3500" b="1" dirty="0">
                <a:latin typeface="Calibri" panose="020F0502020204030204" pitchFamily="34" charset="0"/>
                <a:cs typeface="Calibri" panose="020F0502020204030204" pitchFamily="34" charset="0"/>
              </a:rPr>
              <a:t>Supervised </a:t>
            </a:r>
            <a:r>
              <a:rPr lang="en-US" sz="3500" b="1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</a:t>
            </a:r>
            <a:r>
              <a:rPr lang="en-US" sz="3500" b="1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 -</a:t>
            </a:r>
            <a:r>
              <a:rPr lang="en-US" sz="36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Evaluate Regression ML Models 5</a:t>
            </a:r>
            <a:endParaRPr lang="en-US" sz="105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ct val="90000"/>
              </a:lnSpc>
              <a:buClr>
                <a:schemeClr val="dk1"/>
              </a:buClr>
              <a:buSzPts val="4800"/>
            </a:pPr>
            <a:endParaRPr lang="en-GB" sz="105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7758405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274638"/>
            <a:ext cx="9144000" cy="1143000"/>
          </a:xfrm>
        </p:spPr>
        <p:txBody>
          <a:bodyPr>
            <a:noAutofit/>
          </a:bodyPr>
          <a:lstStyle/>
          <a:p>
            <a:r>
              <a:rPr lang="en-US" sz="7200" b="1" dirty="0">
                <a:solidFill>
                  <a:schemeClr val="accent1">
                    <a:lumMod val="50000"/>
                  </a:schemeClr>
                </a:solidFill>
              </a:rPr>
              <a:t>Happy journey coding!</a:t>
            </a:r>
            <a:endParaRPr lang="en-US" sz="72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3683" y="1524002"/>
            <a:ext cx="10660117" cy="460216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sz="4400" b="1" dirty="0"/>
          </a:p>
          <a:p>
            <a:pPr marL="0" indent="0" algn="ctr">
              <a:buNone/>
            </a:pPr>
            <a:endParaRPr lang="en-US" sz="4400" b="1" dirty="0"/>
          </a:p>
          <a:p>
            <a:pPr marL="0" indent="0" algn="ctr">
              <a:buNone/>
            </a:pPr>
            <a:r>
              <a:rPr lang="en-US" sz="4400" b="1" dirty="0">
                <a:solidFill>
                  <a:schemeClr val="accent1">
                    <a:lumMod val="50000"/>
                  </a:schemeClr>
                </a:solidFill>
              </a:rPr>
              <a:t>Linear Regression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39</a:t>
            </a:fld>
            <a:endParaRPr lang="en-US" dirty="0"/>
          </a:p>
        </p:txBody>
      </p:sp>
      <p:pic>
        <p:nvPicPr>
          <p:cNvPr id="5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686800" y="4878607"/>
            <a:ext cx="1752600" cy="1247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8260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b="1" dirty="0"/>
              <a:t>Main b</a:t>
            </a:r>
            <a:r>
              <a:rPr lang="en-GB" altLang="en-US" b="1" dirty="0">
                <a:sym typeface="+mn-ea"/>
              </a:rPr>
              <a:t>ranches of</a:t>
            </a:r>
            <a:r>
              <a:rPr lang="en-GB" altLang="en-US" dirty="0">
                <a:latin typeface="Calibri Light (Headings)" charset="0"/>
                <a:cs typeface="Calibri Light (Headings)" charset="0"/>
                <a:sym typeface="+mn-ea"/>
              </a:rPr>
              <a:t> </a:t>
            </a:r>
            <a:r>
              <a:rPr lang="en-US" b="1" dirty="0">
                <a:solidFill>
                  <a:schemeClr val="bg2"/>
                </a:solidFill>
                <a:latin typeface="Calibri Light (Headings)" charset="0"/>
                <a:cs typeface="Calibri Light (Headings)" charset="0"/>
                <a:sym typeface="+mn-ea"/>
              </a:rPr>
              <a:t>A</a:t>
            </a:r>
            <a:r>
              <a:rPr lang="en-US" b="1" dirty="0">
                <a:solidFill>
                  <a:srgbClr val="FFC000"/>
                </a:solidFill>
                <a:latin typeface="Calibri Light (Headings)" charset="0"/>
                <a:cs typeface="Calibri Light (Headings)" charset="0"/>
                <a:sym typeface="+mn-ea"/>
              </a:rPr>
              <a:t>I</a:t>
            </a:r>
            <a:endParaRPr lang="en-GB" altLang="en-US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D493EA-3DB8-4C87-ACC7-993F85B78F97}" type="datetime1">
              <a:rPr lang="en-US" smtClean="0"/>
              <a:t>5/16/2024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4</a:t>
            </a:fld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838200" y="1825625"/>
            <a:ext cx="10514965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5"/>
          <p:cNvSpPr txBox="1"/>
          <p:nvPr/>
        </p:nvSpPr>
        <p:spPr>
          <a:xfrm>
            <a:off x="838199" y="1131932"/>
            <a:ext cx="10875579" cy="53091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2100" b="0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100" b="1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KNN</a:t>
            </a:r>
            <a:r>
              <a:rPr lang="en-US" sz="2100" b="0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stands for </a:t>
            </a:r>
            <a:r>
              <a:rPr lang="en-US" sz="2100" b="1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K-Nearest Neighbor</a:t>
            </a:r>
            <a:r>
              <a:rPr lang="en-US" sz="2100" b="0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lang="en-US" sz="21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- 1, 7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endParaRPr lang="en-US" sz="21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indent="-285750">
              <a:buClr>
                <a:schemeClr val="dk1"/>
              </a:buClr>
              <a:buSzPts val="1800"/>
              <a:buFont typeface="Arial"/>
              <a:buChar char="•"/>
            </a:pPr>
            <a:r>
              <a:rPr lang="en-GB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</a:t>
            </a:r>
            <a:r>
              <a:rPr lang="en-GB" sz="24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algorithm can be used</a:t>
            </a:r>
            <a:r>
              <a:rPr lang="en-GB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to solve both </a:t>
            </a:r>
            <a:r>
              <a:rPr lang="en-GB" sz="24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classification</a:t>
            </a:r>
            <a:r>
              <a:rPr lang="en-GB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and </a:t>
            </a:r>
            <a:r>
              <a:rPr lang="en-GB" sz="24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regression</a:t>
            </a:r>
            <a:r>
              <a:rPr lang="en-GB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problem</a:t>
            </a:r>
            <a:endParaRPr sz="2100" b="0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2100" b="0" i="0" u="none" strike="noStrike" cap="none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2100" b="0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Its </a:t>
            </a:r>
            <a:r>
              <a:rPr lang="en-US" sz="2100" b="1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aim</a:t>
            </a:r>
            <a:r>
              <a:rPr lang="en-US" sz="2100" b="0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is </a:t>
            </a:r>
            <a:r>
              <a:rPr lang="en-US" sz="2100" b="1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to locate all the closest neighbors </a:t>
            </a:r>
            <a:r>
              <a:rPr lang="en-US" sz="2100" b="0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around </a:t>
            </a:r>
            <a:r>
              <a:rPr lang="en-US" sz="2100" b="1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a new unknown data point </a:t>
            </a:r>
            <a:r>
              <a:rPr lang="en-US" sz="2100" b="0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in order to figure out what class it </a:t>
            </a:r>
            <a:r>
              <a:rPr lang="en-US" sz="2100" b="1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belongs to</a:t>
            </a:r>
            <a:endParaRPr sz="2100" b="1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2100" b="0" i="0" u="none" strike="noStrike" cap="none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800"/>
              <a:buFont typeface="Arial"/>
              <a:buChar char="•"/>
            </a:pPr>
            <a:r>
              <a:rPr lang="en-US" sz="2100" b="1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KNN</a:t>
            </a:r>
            <a:r>
              <a:rPr lang="en-US" sz="2100" b="0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100" b="1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referred</a:t>
            </a:r>
            <a:r>
              <a:rPr lang="en-US" sz="2100" b="0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to as a </a:t>
            </a:r>
            <a:r>
              <a:rPr lang="en-US" sz="2100" b="1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distance-based algorithm</a:t>
            </a:r>
            <a:endParaRPr sz="2100" b="1" i="0" u="none" strike="noStrike" cap="none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2100" b="0" i="0" u="none" strike="noStrike" cap="none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2100" b="0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How do we select the right value of K?</a:t>
            </a:r>
            <a:endParaRPr sz="2100" b="0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2100" b="0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There </a:t>
            </a:r>
            <a:r>
              <a:rPr lang="en-US" sz="2100" b="1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is no method for </a:t>
            </a:r>
            <a:r>
              <a:rPr lang="en-US" sz="2100" b="0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determining the </a:t>
            </a:r>
            <a:r>
              <a:rPr lang="en-US" sz="2100" b="1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correct value of K</a:t>
            </a:r>
            <a:endParaRPr sz="2100" b="1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800"/>
              <a:buFont typeface="Arial"/>
              <a:buChar char="•"/>
            </a:pPr>
            <a:r>
              <a:rPr lang="en-US" sz="2100" b="1" i="0" u="none" strike="noStrike" cap="none" dirty="0">
                <a:solidFill>
                  <a:schemeClr val="tx1"/>
                </a:solidFill>
                <a:latin typeface="Lato"/>
                <a:ea typeface="Lato"/>
                <a:cs typeface="Lato"/>
                <a:sym typeface="Lato"/>
              </a:rPr>
              <a:t>The value </a:t>
            </a:r>
            <a:r>
              <a:rPr lang="en-US" sz="2100" b="0" i="0" u="none" strike="noStrike" cap="none" dirty="0">
                <a:solidFill>
                  <a:schemeClr val="tx1"/>
                </a:solidFill>
                <a:latin typeface="Lato"/>
                <a:ea typeface="Lato"/>
                <a:cs typeface="Lato"/>
                <a:sym typeface="Lato"/>
              </a:rPr>
              <a:t>of K that </a:t>
            </a:r>
            <a:r>
              <a:rPr lang="en-US" sz="2100" b="1" i="0" u="none" strike="noStrike" cap="none" dirty="0">
                <a:solidFill>
                  <a:schemeClr val="tx1"/>
                </a:solidFill>
                <a:latin typeface="Lato"/>
                <a:ea typeface="Lato"/>
                <a:cs typeface="Lato"/>
                <a:sym typeface="Lato"/>
              </a:rPr>
              <a:t>delivers</a:t>
            </a:r>
            <a:r>
              <a:rPr lang="en-US" sz="2100" b="0" i="0" u="none" strike="noStrike" cap="none" dirty="0">
                <a:solidFill>
                  <a:schemeClr val="tx1"/>
                </a:solidFill>
                <a:latin typeface="Lato"/>
                <a:ea typeface="Lato"/>
                <a:cs typeface="Lato"/>
                <a:sym typeface="Lato"/>
              </a:rPr>
              <a:t> the </a:t>
            </a:r>
            <a:r>
              <a:rPr lang="en-US" sz="2100" b="1" i="0" u="none" strike="noStrike" cap="none" dirty="0">
                <a:solidFill>
                  <a:schemeClr val="tx1"/>
                </a:solidFill>
                <a:latin typeface="Lato"/>
                <a:ea typeface="Lato"/>
                <a:cs typeface="Lato"/>
                <a:sym typeface="Lato"/>
              </a:rPr>
              <a:t>best accuracy </a:t>
            </a:r>
            <a:r>
              <a:rPr lang="en-US" sz="2100" b="0" i="0" u="none" strike="noStrike" cap="none" dirty="0">
                <a:solidFill>
                  <a:schemeClr val="tx1"/>
                </a:solidFill>
                <a:latin typeface="Lato"/>
                <a:ea typeface="Lato"/>
                <a:cs typeface="Lato"/>
                <a:sym typeface="Lato"/>
              </a:rPr>
              <a:t>for </a:t>
            </a:r>
            <a:r>
              <a:rPr lang="en-US" sz="2100" b="1" i="0" u="none" strike="noStrike" cap="none" dirty="0">
                <a:solidFill>
                  <a:schemeClr val="tx1"/>
                </a:solidFill>
                <a:latin typeface="Lato"/>
                <a:ea typeface="Lato"/>
                <a:cs typeface="Lato"/>
                <a:sym typeface="Lato"/>
              </a:rPr>
              <a:t>both</a:t>
            </a:r>
            <a:r>
              <a:rPr lang="en-US" sz="2100" b="0" i="0" u="none" strike="noStrike" cap="none" dirty="0">
                <a:solidFill>
                  <a:schemeClr val="tx1"/>
                </a:solidFill>
                <a:latin typeface="Lato"/>
                <a:ea typeface="Lato"/>
                <a:cs typeface="Lato"/>
                <a:sym typeface="Lato"/>
              </a:rPr>
              <a:t> training and testing data is selected</a:t>
            </a:r>
            <a:endParaRPr sz="2100" b="0" i="0" u="none" strike="noStrike" cap="none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2100" b="0" i="0" u="none" strike="noStrike" cap="none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2100" b="0" i="0" u="none" strike="noStrike" cap="none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000"/>
              <a:buFont typeface="Arial"/>
              <a:buChar char="•"/>
            </a:pPr>
            <a:r>
              <a:rPr lang="en-US" sz="2100" b="1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Task: Why is KNN called a “Lazy Learner”?</a:t>
            </a:r>
            <a:endParaRPr sz="2100" b="0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8E2AE6F-7E06-345F-2095-60FCA267616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40</a:t>
            </a:fld>
            <a:endParaRPr lang="en-US" dirty="0"/>
          </a:p>
        </p:txBody>
      </p:sp>
      <p:sp>
        <p:nvSpPr>
          <p:cNvPr id="4" name="Google Shape;289;p35">
            <a:extLst>
              <a:ext uri="{FF2B5EF4-FFF2-40B4-BE49-F238E27FC236}">
                <a16:creationId xmlns:a16="http://schemas.microsoft.com/office/drawing/2014/main" id="{7D5253C7-A2DE-8904-574E-BB98E8775E39}"/>
              </a:ext>
            </a:extLst>
          </p:cNvPr>
          <p:cNvSpPr txBox="1"/>
          <p:nvPr/>
        </p:nvSpPr>
        <p:spPr>
          <a:xfrm>
            <a:off x="838199" y="338407"/>
            <a:ext cx="10875579" cy="713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</a:pPr>
            <a:r>
              <a:rPr lang="en-US" sz="3500" b="1" dirty="0">
                <a:latin typeface="Calibri" panose="020F0502020204030204" pitchFamily="34" charset="0"/>
                <a:cs typeface="Calibri" panose="020F0502020204030204" pitchFamily="34" charset="0"/>
              </a:rPr>
              <a:t>Supervised </a:t>
            </a:r>
            <a:r>
              <a:rPr lang="en-US" sz="3500" b="1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</a:t>
            </a:r>
            <a:r>
              <a:rPr lang="en-US" sz="3500" b="1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 -  </a:t>
            </a:r>
            <a:r>
              <a:rPr lang="en-US" sz="3600" b="1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K-Nearest Neighbor</a:t>
            </a:r>
            <a:r>
              <a:rPr lang="en-US" sz="3600" b="0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6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KNN 1 </a:t>
            </a:r>
            <a:endParaRPr lang="en-US" sz="105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</a:pPr>
            <a:endParaRPr lang="en-US" sz="3500" b="0" i="0" u="none" strike="noStrike" cap="none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6"/>
          <p:cNvSpPr txBox="1"/>
          <p:nvPr/>
        </p:nvSpPr>
        <p:spPr>
          <a:xfrm>
            <a:off x="228600" y="1246234"/>
            <a:ext cx="11485178" cy="2246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 is </a:t>
            </a:r>
            <a:r>
              <a:rPr lang="en-US" sz="20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recommended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to </a:t>
            </a:r>
            <a:r>
              <a:rPr lang="en-US" sz="20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always select 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 </a:t>
            </a:r>
            <a:r>
              <a:rPr lang="en-US" sz="2000" b="1" i="0" u="none" strike="noStrike" cap="none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odd</a:t>
            </a:r>
            <a:r>
              <a:rPr lang="en-US" sz="20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value of K</a:t>
            </a:r>
            <a:endParaRPr sz="20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2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800"/>
              <a:buFont typeface="Arial"/>
              <a:buChar char="•"/>
            </a:pPr>
            <a:r>
              <a:rPr lang="en-US" sz="2000" b="0" i="0" u="none" strike="noStrike" cap="none" dirty="0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rPr>
              <a:t>When </a:t>
            </a:r>
            <a:r>
              <a:rPr lang="en-US" sz="2000" b="1" i="0" u="none" strike="noStrike" cap="none" dirty="0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rPr>
              <a:t>the value of K </a:t>
            </a:r>
            <a:r>
              <a:rPr lang="en-US" sz="2000" b="0" i="0" u="none" strike="noStrike" cap="none" dirty="0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rPr>
              <a:t>is set to </a:t>
            </a:r>
            <a:r>
              <a:rPr lang="en-US" sz="2000" b="1" i="0" u="none" strike="noStrike" cap="none" dirty="0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rPr>
              <a:t>even</a:t>
            </a:r>
            <a:r>
              <a:rPr lang="en-US" sz="2000" b="0" i="0" u="none" strike="noStrike" cap="none" dirty="0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rPr>
              <a:t>, a situation may arise in which </a:t>
            </a:r>
            <a:r>
              <a:rPr lang="en-US" sz="2000" b="1" i="0" u="none" strike="noStrike" cap="none" dirty="0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rPr>
              <a:t>the elements from both groups </a:t>
            </a:r>
            <a:r>
              <a:rPr lang="en-US" sz="2000" b="0" i="0" u="none" strike="noStrike" cap="none" dirty="0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rPr>
              <a:t>are </a:t>
            </a:r>
            <a:r>
              <a:rPr lang="en-US" sz="2000" b="1" i="0" u="none" strike="noStrike" cap="none" dirty="0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rPr>
              <a:t>equal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20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2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20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Choosing an odd value for K 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 preferred </a:t>
            </a:r>
            <a:r>
              <a:rPr lang="en-US" sz="20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because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such a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state of equality between the two classes would </a:t>
            </a:r>
            <a:r>
              <a:rPr lang="en-US" sz="20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never occur here</a:t>
            </a:r>
            <a:endParaRPr sz="20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3" name="Google Shape;213;p16" descr="K even or od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28800" y="3492962"/>
            <a:ext cx="9077328" cy="302663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303C14F-2555-9233-F6A1-A4683CEDF02F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6BB15F7C-6AAA-41A8-BAA6-A471E3E0A06A}" type="datetime1">
              <a:rPr lang="en-US" smtClean="0"/>
              <a:t>5/16/2024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E607811-B554-18AC-9849-7E4CBC8EAA3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41</a:t>
            </a:fld>
            <a:endParaRPr lang="en-US" dirty="0"/>
          </a:p>
        </p:txBody>
      </p:sp>
      <p:sp>
        <p:nvSpPr>
          <p:cNvPr id="4" name="Google Shape;289;p35">
            <a:extLst>
              <a:ext uri="{FF2B5EF4-FFF2-40B4-BE49-F238E27FC236}">
                <a16:creationId xmlns:a16="http://schemas.microsoft.com/office/drawing/2014/main" id="{464918D8-4F6D-2F82-0154-70D0B28B2DD4}"/>
              </a:ext>
            </a:extLst>
          </p:cNvPr>
          <p:cNvSpPr txBox="1"/>
          <p:nvPr/>
        </p:nvSpPr>
        <p:spPr>
          <a:xfrm>
            <a:off x="838199" y="338407"/>
            <a:ext cx="10875579" cy="713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</a:pPr>
            <a:r>
              <a:rPr lang="en-US" sz="3500" b="1" dirty="0">
                <a:latin typeface="Calibri" panose="020F0502020204030204" pitchFamily="34" charset="0"/>
                <a:cs typeface="Calibri" panose="020F0502020204030204" pitchFamily="34" charset="0"/>
              </a:rPr>
              <a:t>Supervised </a:t>
            </a:r>
            <a:r>
              <a:rPr lang="en-US" sz="3500" b="1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</a:t>
            </a:r>
            <a:r>
              <a:rPr lang="en-US" sz="3500" b="1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 -  </a:t>
            </a:r>
            <a:r>
              <a:rPr lang="en-US" sz="3600" b="1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K-Nearest Neighbor</a:t>
            </a:r>
            <a:r>
              <a:rPr lang="en-US" sz="3600" b="0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6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KNN 2 </a:t>
            </a:r>
            <a:endParaRPr lang="en-US" sz="105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</a:pPr>
            <a:endParaRPr lang="en-US" sz="3500" b="0" i="0" u="none" strike="noStrike" cap="none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7"/>
          <p:cNvSpPr txBox="1"/>
          <p:nvPr/>
        </p:nvSpPr>
        <p:spPr>
          <a:xfrm>
            <a:off x="200025" y="1246234"/>
            <a:ext cx="11029950" cy="1938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000" b="1" i="0" u="none" strike="noStrike" cap="none" dirty="0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Classification problem</a:t>
            </a:r>
            <a:endParaRPr sz="2000" b="1" i="0" u="none" strike="noStrike" cap="none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742950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KNN tends to </a:t>
            </a:r>
            <a:r>
              <a:rPr lang="en-US" sz="2000" b="1" i="0" u="none" strike="noStrike" cap="none" dirty="0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use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the </a:t>
            </a:r>
            <a:r>
              <a:rPr lang="en-US" sz="2000" b="1" i="0" u="none" strike="noStrike" cap="none" dirty="0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concept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of “</a:t>
            </a:r>
            <a:r>
              <a:rPr lang="en-US" sz="2000" b="1" i="0" u="none" strike="noStrike" cap="none" dirty="0">
                <a:solidFill>
                  <a:srgbClr val="FF000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Majority Voting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”</a:t>
            </a:r>
            <a:endParaRPr sz="2000" b="0" i="0" u="none" strike="noStrike" cap="none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742950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Where </a:t>
            </a:r>
            <a:r>
              <a:rPr lang="en-US" sz="2000" b="1" i="0" u="none" strike="noStrike" cap="none" dirty="0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the class 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with the </a:t>
            </a:r>
            <a:r>
              <a:rPr lang="en-US" sz="2000" b="1" i="0" u="none" strike="noStrike" cap="none" dirty="0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most votes is chosen</a:t>
            </a:r>
            <a:endParaRPr sz="2000" b="1" i="0" u="none" strike="noStrike" cap="none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742950" marR="0" lvl="1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2000" b="0" i="0" u="none" strike="noStrike" cap="none" dirty="0">
              <a:solidFill>
                <a:schemeClr val="dk1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000" b="1" i="0" u="none" strike="noStrike" cap="none" dirty="0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Regression</a:t>
            </a:r>
            <a:endParaRPr sz="2000" b="1" i="0" u="none" strike="noStrike" cap="none" dirty="0">
              <a:solidFill>
                <a:schemeClr val="dk1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  <a:p>
            <a:pPr marL="742950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800"/>
              <a:buFont typeface="Arial"/>
              <a:buChar char="•"/>
            </a:pPr>
            <a:r>
              <a:rPr lang="en-US" sz="2000" b="0" i="0" u="none" strike="noStrike" cap="none" dirty="0">
                <a:solidFill>
                  <a:srgbClr val="222222"/>
                </a:solidFill>
                <a:latin typeface="Calibri" panose="020F0502020204030204" pitchFamily="34" charset="0"/>
                <a:ea typeface="Lato"/>
                <a:cs typeface="Calibri" panose="020F0502020204030204" pitchFamily="34" charset="0"/>
                <a:sym typeface="Lato"/>
              </a:rPr>
              <a:t>KNN employs an </a:t>
            </a:r>
            <a:r>
              <a:rPr lang="en-US" sz="2000" b="1" i="0" u="none" strike="noStrike" cap="none" dirty="0">
                <a:solidFill>
                  <a:srgbClr val="FF0000"/>
                </a:solidFill>
                <a:latin typeface="Calibri" panose="020F0502020204030204" pitchFamily="34" charset="0"/>
                <a:ea typeface="Lato"/>
                <a:cs typeface="Calibri" panose="020F0502020204030204" pitchFamily="34" charset="0"/>
                <a:sym typeface="Lato"/>
              </a:rPr>
              <a:t>average</a:t>
            </a:r>
            <a:r>
              <a:rPr lang="en-US" sz="2000" b="0" i="0" u="none" strike="noStrike" cap="none" dirty="0">
                <a:solidFill>
                  <a:srgbClr val="222222"/>
                </a:solidFill>
                <a:latin typeface="Calibri" panose="020F0502020204030204" pitchFamily="34" charset="0"/>
                <a:ea typeface="Lato"/>
                <a:cs typeface="Calibri" panose="020F0502020204030204" pitchFamily="34" charset="0"/>
                <a:sym typeface="Lato"/>
              </a:rPr>
              <a:t> method for </a:t>
            </a:r>
            <a:r>
              <a:rPr lang="en-US" sz="2000" b="1" i="0" u="none" strike="noStrike" cap="none" dirty="0">
                <a:solidFill>
                  <a:srgbClr val="222222"/>
                </a:solidFill>
                <a:latin typeface="Calibri" panose="020F0502020204030204" pitchFamily="34" charset="0"/>
                <a:ea typeface="Lato"/>
                <a:cs typeface="Calibri" panose="020F0502020204030204" pitchFamily="34" charset="0"/>
                <a:sym typeface="Lato"/>
              </a:rPr>
              <a:t>predicting the value </a:t>
            </a:r>
            <a:r>
              <a:rPr lang="en-US" sz="2000" b="0" i="0" u="none" strike="noStrike" cap="none" dirty="0">
                <a:solidFill>
                  <a:srgbClr val="222222"/>
                </a:solidFill>
                <a:latin typeface="Calibri" panose="020F0502020204030204" pitchFamily="34" charset="0"/>
                <a:ea typeface="Lato"/>
                <a:cs typeface="Calibri" panose="020F0502020204030204" pitchFamily="34" charset="0"/>
                <a:sym typeface="Lato"/>
              </a:rPr>
              <a:t>of </a:t>
            </a:r>
            <a:r>
              <a:rPr lang="en-US" sz="2000" b="1" i="0" u="none" strike="noStrike" cap="none" dirty="0">
                <a:solidFill>
                  <a:srgbClr val="222222"/>
                </a:solidFill>
                <a:latin typeface="Calibri" panose="020F0502020204030204" pitchFamily="34" charset="0"/>
                <a:ea typeface="Lato"/>
                <a:cs typeface="Calibri" panose="020F0502020204030204" pitchFamily="34" charset="0"/>
                <a:sym typeface="Lato"/>
              </a:rPr>
              <a:t>new data</a:t>
            </a:r>
            <a:endParaRPr sz="2000" b="1" i="0" u="none" strike="noStrike" cap="none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pic>
        <p:nvPicPr>
          <p:cNvPr id="221" name="Google Shape;221;p17" descr="K-nearest neighbors.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0025" y="3379376"/>
            <a:ext cx="11644314" cy="314021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DB5F03D-200D-CDA9-1852-6291307A7807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20F10203-3E9B-4C72-9C9B-1D990DB5C8F2}" type="datetime1">
              <a:rPr lang="en-US" smtClean="0"/>
              <a:t>5/16/2024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E2219B-69AA-F677-18B3-131EB8F993D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42</a:t>
            </a:fld>
            <a:endParaRPr lang="en-US" dirty="0"/>
          </a:p>
        </p:txBody>
      </p:sp>
      <p:sp>
        <p:nvSpPr>
          <p:cNvPr id="4" name="Google Shape;289;p35">
            <a:extLst>
              <a:ext uri="{FF2B5EF4-FFF2-40B4-BE49-F238E27FC236}">
                <a16:creationId xmlns:a16="http://schemas.microsoft.com/office/drawing/2014/main" id="{43E5DEB3-AB30-1AD3-8269-93BB3CFE0D3B}"/>
              </a:ext>
            </a:extLst>
          </p:cNvPr>
          <p:cNvSpPr txBox="1"/>
          <p:nvPr/>
        </p:nvSpPr>
        <p:spPr>
          <a:xfrm>
            <a:off x="838199" y="338407"/>
            <a:ext cx="10875579" cy="713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90000"/>
              </a:lnSpc>
              <a:buClr>
                <a:schemeClr val="dk1"/>
              </a:buClr>
              <a:buSzPts val="4800"/>
            </a:pPr>
            <a:r>
              <a:rPr lang="en-US" sz="3500" b="1" dirty="0">
                <a:latin typeface="Calibri" panose="020F0502020204030204" pitchFamily="34" charset="0"/>
                <a:cs typeface="Calibri" panose="020F0502020204030204" pitchFamily="34" charset="0"/>
              </a:rPr>
              <a:t>Supervised </a:t>
            </a:r>
            <a:r>
              <a:rPr lang="en-US" sz="3500" b="1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</a:t>
            </a:r>
            <a:r>
              <a:rPr lang="en-US" sz="3500" b="1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 -  </a:t>
            </a:r>
            <a:r>
              <a:rPr lang="en-US" sz="36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KNN 3 </a:t>
            </a:r>
            <a:r>
              <a:rPr lang="en-GB" sz="36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 Classification and Regression </a:t>
            </a:r>
            <a:endParaRPr lang="en-GB" sz="105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</a:pPr>
            <a:endParaRPr lang="en-US" sz="105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2782087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8"/>
          <p:cNvSpPr txBox="1"/>
          <p:nvPr/>
        </p:nvSpPr>
        <p:spPr>
          <a:xfrm>
            <a:off x="625642" y="1246234"/>
            <a:ext cx="9161296" cy="31700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800"/>
              <a:buFont typeface="Arial"/>
              <a:buChar char="•"/>
            </a:pPr>
            <a:r>
              <a:rPr lang="en-US" sz="2000" b="0" i="0" u="none" strike="noStrike" cap="none" dirty="0">
                <a:solidFill>
                  <a:srgbClr val="111111"/>
                </a:solidFill>
                <a:latin typeface="Open Sans"/>
                <a:ea typeface="Open Sans"/>
                <a:cs typeface="Open Sans"/>
                <a:sym typeface="Open Sans"/>
              </a:rPr>
              <a:t>For calculating distances KNN uses a distance metric from the list of available metrics</a:t>
            </a:r>
            <a:endParaRPr sz="20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800"/>
              <a:buFont typeface="Arial"/>
              <a:buChar char="•"/>
            </a:pPr>
            <a:r>
              <a:rPr lang="en-US" sz="2000" b="0" i="0" u="none" strike="noStrike" cap="none" dirty="0">
                <a:solidFill>
                  <a:srgbClr val="111111"/>
                </a:solidFill>
                <a:latin typeface="Open Sans"/>
                <a:ea typeface="Open Sans"/>
                <a:cs typeface="Open Sans"/>
                <a:sym typeface="Open Sans"/>
              </a:rPr>
              <a:t>Minkowski Distance</a:t>
            </a:r>
            <a:endParaRPr sz="20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800"/>
              <a:buFont typeface="Arial"/>
              <a:buChar char="•"/>
            </a:pPr>
            <a:r>
              <a:rPr lang="en-US" sz="2000" b="0" i="0" u="none" strike="noStrike" cap="none" dirty="0">
                <a:solidFill>
                  <a:srgbClr val="111111"/>
                </a:solidFill>
                <a:latin typeface="Open Sans"/>
                <a:ea typeface="Open Sans"/>
                <a:cs typeface="Open Sans"/>
                <a:sym typeface="Open Sans"/>
              </a:rPr>
              <a:t>Manhattan Distance</a:t>
            </a:r>
            <a:endParaRPr sz="20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800"/>
              <a:buFont typeface="Arial"/>
              <a:buChar char="•"/>
            </a:pPr>
            <a:r>
              <a:rPr lang="en-US" sz="2000" b="0" i="0" u="none" strike="noStrike" cap="none" dirty="0">
                <a:solidFill>
                  <a:srgbClr val="111111"/>
                </a:solidFill>
                <a:latin typeface="Open Sans"/>
                <a:ea typeface="Open Sans"/>
                <a:cs typeface="Open Sans"/>
                <a:sym typeface="Open Sans"/>
              </a:rPr>
              <a:t>Euclidean Distance (</a:t>
            </a:r>
            <a:r>
              <a:rPr lang="en-US" sz="2000" b="0" i="0" u="none" strike="noStrike" cap="none" dirty="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most widely used</a:t>
            </a:r>
            <a:r>
              <a:rPr lang="en-US" sz="2000" b="0" i="0" u="none" strike="noStrike" cap="none" dirty="0">
                <a:solidFill>
                  <a:srgbClr val="111111"/>
                </a:solidFill>
                <a:latin typeface="Open Sans"/>
                <a:ea typeface="Open Sans"/>
                <a:cs typeface="Open Sans"/>
                <a:sym typeface="Open Sans"/>
              </a:rPr>
              <a:t>)</a:t>
            </a:r>
            <a:endParaRPr sz="20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800"/>
              <a:buFont typeface="Arial"/>
              <a:buChar char="•"/>
            </a:pPr>
            <a:r>
              <a:rPr lang="en-US" sz="2000" b="0" i="0" u="none" strike="noStrike" cap="none" dirty="0">
                <a:solidFill>
                  <a:srgbClr val="111111"/>
                </a:solidFill>
                <a:latin typeface="Open Sans"/>
                <a:ea typeface="Open Sans"/>
                <a:cs typeface="Open Sans"/>
                <a:sym typeface="Open Sans"/>
              </a:rPr>
              <a:t>Cosine Distance</a:t>
            </a:r>
            <a:endParaRPr sz="20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marR="0" lvl="1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2000" b="0" i="0" u="none" strike="noStrike" cap="none" dirty="0">
              <a:solidFill>
                <a:srgbClr val="11111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857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2000" b="0" i="0" u="none" strike="noStrike" cap="none" dirty="0">
              <a:solidFill>
                <a:srgbClr val="11111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800"/>
              <a:buFont typeface="Arial"/>
              <a:buChar char="•"/>
            </a:pPr>
            <a:r>
              <a:rPr lang="en-US" sz="2000" b="1" i="0" u="none" strike="noStrike" cap="none" dirty="0">
                <a:solidFill>
                  <a:srgbClr val="111111"/>
                </a:solidFill>
                <a:latin typeface="Open Sans"/>
                <a:ea typeface="Open Sans"/>
                <a:cs typeface="Open Sans"/>
                <a:sym typeface="Open Sans"/>
              </a:rPr>
              <a:t>Euclidean Distance</a:t>
            </a:r>
            <a:endParaRPr sz="20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2000" b="0" i="0" u="none" strike="noStrike" cap="none" dirty="0">
              <a:solidFill>
                <a:srgbClr val="11111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29" name="Google Shape;229;p18" descr="KNN Algorithm | KNN In R | KNN Algorithm Exampl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48064" y="2992102"/>
            <a:ext cx="7472862" cy="347997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777BE7F-12CF-FC69-D7E0-243652D9E386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9E3CE108-C0F2-4B18-AF93-8A908FB07CCB}" type="datetime1">
              <a:rPr lang="en-US" smtClean="0"/>
              <a:t>5/16/2024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90B6436-D77E-8AE3-CBFF-F8056C9865B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43</a:t>
            </a:fld>
            <a:endParaRPr lang="en-US" dirty="0"/>
          </a:p>
        </p:txBody>
      </p:sp>
      <p:sp>
        <p:nvSpPr>
          <p:cNvPr id="4" name="Google Shape;289;p35">
            <a:extLst>
              <a:ext uri="{FF2B5EF4-FFF2-40B4-BE49-F238E27FC236}">
                <a16:creationId xmlns:a16="http://schemas.microsoft.com/office/drawing/2014/main" id="{14688164-4851-E0AD-74C4-67AAC907CD1F}"/>
              </a:ext>
            </a:extLst>
          </p:cNvPr>
          <p:cNvSpPr txBox="1"/>
          <p:nvPr/>
        </p:nvSpPr>
        <p:spPr>
          <a:xfrm>
            <a:off x="838199" y="338407"/>
            <a:ext cx="10875579" cy="713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90000"/>
              </a:lnSpc>
              <a:buClr>
                <a:schemeClr val="dk1"/>
              </a:buClr>
              <a:buSzPts val="4800"/>
            </a:pPr>
            <a:r>
              <a:rPr lang="en-US" sz="3500" b="1" dirty="0">
                <a:latin typeface="Calibri" panose="020F0502020204030204" pitchFamily="34" charset="0"/>
                <a:cs typeface="Calibri" panose="020F0502020204030204" pitchFamily="34" charset="0"/>
              </a:rPr>
              <a:t>Supervised </a:t>
            </a:r>
            <a:r>
              <a:rPr lang="en-US" sz="3500" b="1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</a:t>
            </a:r>
            <a:r>
              <a:rPr lang="en-US" sz="3500" b="1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 -  </a:t>
            </a:r>
            <a:r>
              <a:rPr lang="en-US" sz="3600" b="1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K-NN 4</a:t>
            </a:r>
            <a:r>
              <a:rPr lang="en-GB" sz="36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How to Calculate Distance?  </a:t>
            </a:r>
            <a:endParaRPr lang="en-GB" sz="105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</a:pPr>
            <a:endParaRPr lang="en-US" sz="105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9"/>
          <p:cNvSpPr txBox="1"/>
          <p:nvPr/>
        </p:nvSpPr>
        <p:spPr>
          <a:xfrm>
            <a:off x="838199" y="1246234"/>
            <a:ext cx="10875579" cy="5093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25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Step-1: </a:t>
            </a:r>
            <a:r>
              <a:rPr lang="en-US" sz="25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the numbe</a:t>
            </a:r>
            <a:r>
              <a:rPr lang="en-US" sz="25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 K of the neighbors</a:t>
            </a:r>
            <a:endParaRPr sz="25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25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25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Step-2: </a:t>
            </a:r>
            <a:r>
              <a:rPr lang="en-US" sz="25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Calculate</a:t>
            </a:r>
            <a:r>
              <a:rPr lang="en-US" sz="25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the </a:t>
            </a:r>
            <a:r>
              <a:rPr lang="en-US" sz="25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Euclidean distance </a:t>
            </a:r>
            <a:r>
              <a:rPr lang="en-US" sz="25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of </a:t>
            </a:r>
            <a:r>
              <a:rPr lang="en-US" sz="25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 number</a:t>
            </a:r>
            <a:r>
              <a:rPr lang="en-US" sz="25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of neighbors</a:t>
            </a:r>
            <a:endParaRPr sz="25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25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25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Step-3: </a:t>
            </a:r>
            <a:r>
              <a:rPr lang="en-US" sz="25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Take</a:t>
            </a:r>
            <a:r>
              <a:rPr lang="en-US" sz="25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the </a:t>
            </a:r>
            <a:r>
              <a:rPr lang="en-US" sz="25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 nearest neighbors </a:t>
            </a:r>
            <a:r>
              <a:rPr lang="en-US" sz="25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 per the </a:t>
            </a:r>
            <a:r>
              <a:rPr lang="en-US" sz="25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calculated</a:t>
            </a:r>
            <a:r>
              <a:rPr lang="en-US" sz="25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Euclidean distance.</a:t>
            </a:r>
            <a:endParaRPr sz="25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25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25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Step-4: Among these </a:t>
            </a:r>
            <a:r>
              <a:rPr lang="en-US" sz="25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 neighbors</a:t>
            </a:r>
            <a:r>
              <a:rPr lang="en-US" sz="25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br>
              <a:rPr lang="en-US" sz="25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5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Apply</a:t>
            </a:r>
            <a:r>
              <a:rPr lang="en-US" sz="25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majority voting </a:t>
            </a:r>
            <a:r>
              <a:rPr lang="en-US" sz="250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method</a:t>
            </a:r>
            <a:r>
              <a:rPr lang="en-US" sz="25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25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Classification</a:t>
            </a:r>
            <a:r>
              <a:rPr lang="en-US" sz="25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).</a:t>
            </a:r>
            <a:br>
              <a:rPr lang="en-US" sz="25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5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Apply</a:t>
            </a:r>
            <a:r>
              <a:rPr lang="en-US" sz="25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average method (</a:t>
            </a:r>
            <a:r>
              <a:rPr lang="en-US" sz="25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Regression</a:t>
            </a:r>
            <a:r>
              <a:rPr lang="en-US" sz="25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sz="25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25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25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Step-5: </a:t>
            </a:r>
            <a:r>
              <a:rPr lang="en-US" sz="25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Assign</a:t>
            </a:r>
            <a:r>
              <a:rPr lang="en-US" sz="25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the </a:t>
            </a:r>
            <a:r>
              <a:rPr lang="en-US" sz="25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new data </a:t>
            </a:r>
            <a:r>
              <a:rPr lang="en-US" sz="25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points to that category</a:t>
            </a:r>
            <a:br>
              <a:rPr lang="en-US" sz="25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5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lang="en-US" sz="25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Classification</a:t>
            </a:r>
            <a:r>
              <a:rPr lang="en-US" sz="25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 for which </a:t>
            </a:r>
            <a:r>
              <a:rPr lang="en-US" sz="25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number of the neighbor is maximum</a:t>
            </a:r>
            <a:r>
              <a:rPr lang="en-US" sz="25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br>
              <a:rPr lang="en-US" sz="25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5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lang="en-US" sz="25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Regression</a:t>
            </a:r>
            <a:r>
              <a:rPr lang="en-US" sz="25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 for the </a:t>
            </a:r>
            <a:r>
              <a:rPr lang="en-US" sz="25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mean value for K neighbors</a:t>
            </a:r>
            <a:endParaRPr sz="25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07233E7-BD18-3349-02BC-B25717DF08C5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399A8103-2D6A-418C-A46F-B0951F494203}" type="datetime1">
              <a:rPr lang="en-US" smtClean="0"/>
              <a:t>5/16/2024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88F222-9C16-749F-69B4-EA9E656C74C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44</a:t>
            </a:fld>
            <a:endParaRPr lang="en-US" dirty="0"/>
          </a:p>
        </p:txBody>
      </p:sp>
      <p:sp>
        <p:nvSpPr>
          <p:cNvPr id="4" name="Google Shape;289;p35">
            <a:extLst>
              <a:ext uri="{FF2B5EF4-FFF2-40B4-BE49-F238E27FC236}">
                <a16:creationId xmlns:a16="http://schemas.microsoft.com/office/drawing/2014/main" id="{39197984-E78F-0575-2385-DA815BBF8315}"/>
              </a:ext>
            </a:extLst>
          </p:cNvPr>
          <p:cNvSpPr txBox="1"/>
          <p:nvPr/>
        </p:nvSpPr>
        <p:spPr>
          <a:xfrm>
            <a:off x="838199" y="338407"/>
            <a:ext cx="10875579" cy="713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</a:pPr>
            <a:r>
              <a:rPr lang="en-US" sz="3500" b="1" dirty="0">
                <a:latin typeface="Calibri" panose="020F0502020204030204" pitchFamily="34" charset="0"/>
                <a:cs typeface="Calibri" panose="020F0502020204030204" pitchFamily="34" charset="0"/>
              </a:rPr>
              <a:t>Supervised </a:t>
            </a:r>
            <a:r>
              <a:rPr lang="en-US" sz="3500" b="1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</a:t>
            </a:r>
            <a:r>
              <a:rPr lang="en-US" sz="3500" b="1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 -  </a:t>
            </a:r>
            <a:r>
              <a:rPr lang="en-US" sz="36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KNN 5  Algorithm Steps 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</a:pPr>
            <a:endParaRPr lang="en-US" sz="105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274638"/>
            <a:ext cx="9144000" cy="1143000"/>
          </a:xfrm>
        </p:spPr>
        <p:txBody>
          <a:bodyPr>
            <a:noAutofit/>
          </a:bodyPr>
          <a:lstStyle/>
          <a:p>
            <a:r>
              <a:rPr lang="en-US" sz="7200" b="1" dirty="0">
                <a:solidFill>
                  <a:schemeClr val="accent1">
                    <a:lumMod val="50000"/>
                  </a:schemeClr>
                </a:solidFill>
              </a:rPr>
              <a:t>Happy journey coding!</a:t>
            </a:r>
            <a:endParaRPr lang="en-US" sz="72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3683" y="1524002"/>
            <a:ext cx="10660117" cy="460216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sz="4400" b="1" dirty="0">
              <a:solidFill>
                <a:schemeClr val="accent1">
                  <a:lumMod val="50000"/>
                </a:schemeClr>
              </a:solidFill>
            </a:endParaRPr>
          </a:p>
          <a:p>
            <a:pPr marL="0" indent="0" algn="ctr">
              <a:buNone/>
            </a:pPr>
            <a:r>
              <a:rPr lang="en-US" sz="4400" b="1" dirty="0">
                <a:solidFill>
                  <a:schemeClr val="accent1">
                    <a:lumMod val="50000"/>
                  </a:schemeClr>
                </a:solidFill>
              </a:rPr>
              <a:t>K-Nearest Neighbor</a:t>
            </a:r>
          </a:p>
          <a:p>
            <a:pPr marL="0" indent="0" algn="ctr">
              <a:buNone/>
            </a:pPr>
            <a:r>
              <a:rPr lang="en-US" sz="4400" b="1" dirty="0">
                <a:solidFill>
                  <a:schemeClr val="accent1">
                    <a:lumMod val="50000"/>
                  </a:schemeClr>
                </a:solidFill>
              </a:rPr>
              <a:t>&amp;</a:t>
            </a:r>
          </a:p>
          <a:p>
            <a:pPr marL="0" indent="0" algn="ctr">
              <a:buNone/>
            </a:pPr>
            <a:r>
              <a:rPr lang="en-US" sz="4400" b="1" dirty="0">
                <a:solidFill>
                  <a:schemeClr val="accent1">
                    <a:lumMod val="50000"/>
                  </a:schemeClr>
                </a:solidFill>
              </a:rPr>
              <a:t>Assignment for K-Nearest Neighbor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45</a:t>
            </a:fld>
            <a:endParaRPr lang="en-US" dirty="0"/>
          </a:p>
        </p:txBody>
      </p:sp>
      <p:pic>
        <p:nvPicPr>
          <p:cNvPr id="5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686800" y="4878607"/>
            <a:ext cx="1752600" cy="1247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84077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33F5D0C-08B3-8FA4-9D13-F6C0F1FD34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2032" y="1246234"/>
            <a:ext cx="4408230" cy="44935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AD63DF5-2498-74B6-5358-E873820DEFD0}"/>
              </a:ext>
            </a:extLst>
          </p:cNvPr>
          <p:cNvSpPr txBox="1"/>
          <p:nvPr/>
        </p:nvSpPr>
        <p:spPr>
          <a:xfrm>
            <a:off x="425669" y="1172460"/>
            <a:ext cx="7116363" cy="44935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22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b="1" dirty="0">
                <a:latin typeface="Calibri" panose="020F0502020204030204" pitchFamily="34" charset="0"/>
                <a:cs typeface="Calibri" panose="020F0502020204030204" pitchFamily="34" charset="0"/>
              </a:rPr>
              <a:t>Logistic regression </a:t>
            </a: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is a Machine Learning algorithm Used for classification problems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b="1" dirty="0">
                <a:latin typeface="Calibri" panose="020F0502020204030204" pitchFamily="34" charset="0"/>
                <a:cs typeface="Calibri" panose="020F0502020204030204" pitchFamily="34" charset="0"/>
              </a:rPr>
              <a:t>Used</a:t>
            </a: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 for </a:t>
            </a:r>
            <a:r>
              <a:rPr lang="en-US" sz="2200" b="1" dirty="0">
                <a:latin typeface="Calibri" panose="020F0502020204030204" pitchFamily="34" charset="0"/>
                <a:cs typeface="Calibri" panose="020F0502020204030204" pitchFamily="34" charset="0"/>
              </a:rPr>
              <a:t>predicting</a:t>
            </a: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 the </a:t>
            </a:r>
            <a:r>
              <a:rPr lang="en-US" sz="2200" b="1" dirty="0">
                <a:latin typeface="Calibri" panose="020F0502020204030204" pitchFamily="34" charset="0"/>
                <a:cs typeface="Calibri" panose="020F0502020204030204" pitchFamily="34" charset="0"/>
              </a:rPr>
              <a:t>categorical values </a:t>
            </a: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use a </a:t>
            </a:r>
            <a:r>
              <a:rPr lang="en-US" sz="2200" b="1" dirty="0">
                <a:latin typeface="Calibri" panose="020F0502020204030204" pitchFamily="34" charset="0"/>
                <a:cs typeface="Calibri" panose="020F0502020204030204" pitchFamily="34" charset="0"/>
              </a:rPr>
              <a:t>given</a:t>
            </a: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 set of independent variables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 Instead of giving </a:t>
            </a:r>
            <a:r>
              <a:rPr lang="en-US" sz="2200" b="1" dirty="0">
                <a:latin typeface="Calibri" panose="020F0502020204030204" pitchFamily="34" charset="0"/>
                <a:cs typeface="Calibri" panose="020F0502020204030204" pitchFamily="34" charset="0"/>
              </a:rPr>
              <a:t>values</a:t>
            </a: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 as </a:t>
            </a:r>
            <a:r>
              <a:rPr lang="en-US" sz="2200" b="1" dirty="0">
                <a:latin typeface="Calibri" panose="020F0502020204030204" pitchFamily="34" charset="0"/>
                <a:cs typeface="Calibri" panose="020F0502020204030204" pitchFamily="34" charset="0"/>
              </a:rPr>
              <a:t>0 and 1</a:t>
            </a: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, it gives the </a:t>
            </a:r>
            <a:r>
              <a:rPr lang="en-US" sz="2200" b="1" dirty="0">
                <a:latin typeface="Calibri" panose="020F0502020204030204" pitchFamily="34" charset="0"/>
                <a:cs typeface="Calibri" panose="020F0502020204030204" pitchFamily="34" charset="0"/>
              </a:rPr>
              <a:t>probabilistic</a:t>
            </a: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 values which lie </a:t>
            </a:r>
            <a:r>
              <a:rPr lang="en-US" sz="2200" b="1" dirty="0">
                <a:latin typeface="Calibri" panose="020F0502020204030204" pitchFamily="34" charset="0"/>
                <a:cs typeface="Calibri" panose="020F0502020204030204" pitchFamily="34" charset="0"/>
              </a:rPr>
              <a:t>between</a:t>
            </a: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 0 and 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In Logistic regression, instead of fitting a regression line, we fit an "</a:t>
            </a:r>
            <a:r>
              <a:rPr lang="en-US" sz="2200" b="1" dirty="0">
                <a:latin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" </a:t>
            </a:r>
            <a:r>
              <a:rPr lang="en-US" sz="2200" b="1" dirty="0">
                <a:latin typeface="Calibri" panose="020F0502020204030204" pitchFamily="34" charset="0"/>
                <a:cs typeface="Calibri" panose="020F0502020204030204" pitchFamily="34" charset="0"/>
              </a:rPr>
              <a:t>shaped</a:t>
            </a: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 logistic function, which predicts two </a:t>
            </a:r>
            <a:r>
              <a:rPr lang="en-US" sz="2200" b="1" dirty="0">
                <a:latin typeface="Calibri" panose="020F0502020204030204" pitchFamily="34" charset="0"/>
                <a:cs typeface="Calibri" panose="020F0502020204030204" pitchFamily="34" charset="0"/>
              </a:rPr>
              <a:t>maximum values </a:t>
            </a: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(0 or 1).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3ABAA22-9AC6-83A5-5C6C-23E2D8A4DB64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975A2B77-F7E1-4E49-8A98-A99069BF14E3}" type="datetime1">
              <a:rPr lang="en-US" smtClean="0"/>
              <a:t>5/16/2024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F81F56-1A29-6411-8FC1-9DF15200D43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46</a:t>
            </a:fld>
            <a:endParaRPr lang="en-US" dirty="0"/>
          </a:p>
        </p:txBody>
      </p:sp>
      <p:sp>
        <p:nvSpPr>
          <p:cNvPr id="6" name="Google Shape;289;p35">
            <a:extLst>
              <a:ext uri="{FF2B5EF4-FFF2-40B4-BE49-F238E27FC236}">
                <a16:creationId xmlns:a16="http://schemas.microsoft.com/office/drawing/2014/main" id="{6DF80509-2E32-E9C9-3B50-9E55E3815D20}"/>
              </a:ext>
            </a:extLst>
          </p:cNvPr>
          <p:cNvSpPr txBox="1"/>
          <p:nvPr/>
        </p:nvSpPr>
        <p:spPr>
          <a:xfrm>
            <a:off x="838199" y="338407"/>
            <a:ext cx="10875579" cy="713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90000"/>
              </a:lnSpc>
              <a:buClr>
                <a:schemeClr val="dk1"/>
              </a:buClr>
              <a:buSzPts val="4800"/>
            </a:pPr>
            <a:r>
              <a:rPr lang="en-US" sz="3500" b="1" dirty="0">
                <a:latin typeface="Calibri" panose="020F0502020204030204" pitchFamily="34" charset="0"/>
                <a:cs typeface="Calibri" panose="020F0502020204030204" pitchFamily="34" charset="0"/>
              </a:rPr>
              <a:t>Supervised </a:t>
            </a:r>
            <a:r>
              <a:rPr lang="en-US" sz="3500" b="1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</a:t>
            </a:r>
            <a:r>
              <a:rPr lang="en-US" sz="3500" b="1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 - </a:t>
            </a:r>
            <a:r>
              <a:rPr lang="en-US" sz="36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Logistic Regression 1 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</a:pPr>
            <a:endParaRPr lang="en-US" sz="105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9777422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09A895-A420-5021-4C97-4AEB99CFB259}"/>
              </a:ext>
            </a:extLst>
          </p:cNvPr>
          <p:cNvSpPr txBox="1"/>
          <p:nvPr/>
        </p:nvSpPr>
        <p:spPr>
          <a:xfrm>
            <a:off x="14136" y="1160648"/>
            <a:ext cx="5651373" cy="5647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19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900" b="1" dirty="0">
                <a:latin typeface="Calibri" panose="020F0502020204030204" pitchFamily="34" charset="0"/>
                <a:cs typeface="Calibri" panose="020F0502020204030204" pitchFamily="34" charset="0"/>
              </a:rPr>
              <a:t>Steps of Logistic Regression (Sigmoid Function)</a:t>
            </a:r>
          </a:p>
          <a:p>
            <a:endParaRPr lang="en-US" sz="19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900" dirty="0">
                <a:latin typeface="Calibri" panose="020F0502020204030204" pitchFamily="34" charset="0"/>
                <a:cs typeface="Calibri" panose="020F0502020204030204" pitchFamily="34" charset="0"/>
              </a:rPr>
              <a:t>To </a:t>
            </a:r>
            <a:r>
              <a:rPr lang="en-US" sz="1900" b="1" dirty="0">
                <a:latin typeface="Calibri" panose="020F0502020204030204" pitchFamily="34" charset="0"/>
                <a:cs typeface="Calibri" panose="020F0502020204030204" pitchFamily="34" charset="0"/>
              </a:rPr>
              <a:t>calculate</a:t>
            </a:r>
            <a:r>
              <a:rPr lang="en-US" sz="1900" dirty="0">
                <a:latin typeface="Calibri" panose="020F0502020204030204" pitchFamily="34" charset="0"/>
                <a:cs typeface="Calibri" panose="020F0502020204030204" pitchFamily="34" charset="0"/>
              </a:rPr>
              <a:t> the </a:t>
            </a:r>
            <a:r>
              <a:rPr lang="en-US" sz="1900" b="1" dirty="0">
                <a:latin typeface="Calibri" panose="020F0502020204030204" pitchFamily="34" charset="0"/>
                <a:cs typeface="Calibri" panose="020F0502020204030204" pitchFamily="34" charset="0"/>
              </a:rPr>
              <a:t>binary</a:t>
            </a:r>
            <a:r>
              <a:rPr lang="en-US" sz="1900" dirty="0">
                <a:latin typeface="Calibri" panose="020F0502020204030204" pitchFamily="34" charset="0"/>
                <a:cs typeface="Calibri" panose="020F0502020204030204" pitchFamily="34" charset="0"/>
              </a:rPr>
              <a:t> separation, first, we determine the </a:t>
            </a:r>
            <a:r>
              <a:rPr lang="en-US" sz="1900" b="1" dirty="0">
                <a:latin typeface="Calibri" panose="020F0502020204030204" pitchFamily="34" charset="0"/>
                <a:cs typeface="Calibri" panose="020F0502020204030204" pitchFamily="34" charset="0"/>
              </a:rPr>
              <a:t>best-fitted line</a:t>
            </a:r>
            <a:r>
              <a:rPr lang="en-US" sz="1900" dirty="0">
                <a:latin typeface="Calibri" panose="020F0502020204030204" pitchFamily="34" charset="0"/>
                <a:cs typeface="Calibri" panose="020F0502020204030204" pitchFamily="34" charset="0"/>
              </a:rPr>
              <a:t> by following the </a:t>
            </a:r>
            <a:r>
              <a:rPr lang="en-US" sz="1900" b="1" dirty="0">
                <a:latin typeface="Calibri" panose="020F0502020204030204" pitchFamily="34" charset="0"/>
                <a:cs typeface="Calibri" panose="020F0502020204030204" pitchFamily="34" charset="0"/>
              </a:rPr>
              <a:t>Linear Regression</a:t>
            </a:r>
            <a:r>
              <a:rPr lang="en-US" sz="1900" dirty="0">
                <a:latin typeface="Calibri" panose="020F0502020204030204" pitchFamily="34" charset="0"/>
                <a:cs typeface="Calibri" panose="020F0502020204030204" pitchFamily="34" charset="0"/>
              </a:rPr>
              <a:t> steps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9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900" dirty="0">
                <a:latin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lang="en-US" sz="1900" b="1" dirty="0">
                <a:latin typeface="Calibri" panose="020F0502020204030204" pitchFamily="34" charset="0"/>
                <a:cs typeface="Calibri" panose="020F0502020204030204" pitchFamily="34" charset="0"/>
              </a:rPr>
              <a:t>predicted value </a:t>
            </a:r>
            <a:r>
              <a:rPr lang="en-US" sz="1900" dirty="0">
                <a:latin typeface="Calibri" panose="020F0502020204030204" pitchFamily="34" charset="0"/>
                <a:cs typeface="Calibri" panose="020F0502020204030204" pitchFamily="34" charset="0"/>
              </a:rPr>
              <a:t>gets </a:t>
            </a:r>
            <a:r>
              <a:rPr lang="en-US" sz="1900" b="1" dirty="0">
                <a:latin typeface="Calibri" panose="020F0502020204030204" pitchFamily="34" charset="0"/>
                <a:cs typeface="Calibri" panose="020F0502020204030204" pitchFamily="34" charset="0"/>
              </a:rPr>
              <a:t>converted</a:t>
            </a:r>
            <a:r>
              <a:rPr lang="en-US" sz="1900" dirty="0">
                <a:latin typeface="Calibri" panose="020F0502020204030204" pitchFamily="34" charset="0"/>
                <a:cs typeface="Calibri" panose="020F0502020204030204" pitchFamily="34" charset="0"/>
              </a:rPr>
              <a:t> into </a:t>
            </a:r>
            <a:r>
              <a:rPr lang="en-US" sz="1900" b="1" dirty="0">
                <a:latin typeface="Calibri" panose="020F0502020204030204" pitchFamily="34" charset="0"/>
                <a:cs typeface="Calibri" panose="020F0502020204030204" pitchFamily="34" charset="0"/>
              </a:rPr>
              <a:t>probability</a:t>
            </a:r>
            <a:r>
              <a:rPr lang="en-US" sz="1900" dirty="0">
                <a:latin typeface="Calibri" panose="020F0502020204030204" pitchFamily="34" charset="0"/>
                <a:cs typeface="Calibri" panose="020F0502020204030204" pitchFamily="34" charset="0"/>
              </a:rPr>
              <a:t> by feeding it to the </a:t>
            </a:r>
            <a:r>
              <a:rPr lang="en-US" sz="1900" b="1" dirty="0">
                <a:latin typeface="Calibri" panose="020F0502020204030204" pitchFamily="34" charset="0"/>
                <a:cs typeface="Calibri" panose="020F0502020204030204" pitchFamily="34" charset="0"/>
              </a:rPr>
              <a:t>sigmoid function</a:t>
            </a:r>
            <a:r>
              <a:rPr lang="en-US" sz="19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9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900" dirty="0">
                <a:latin typeface="Calibri" panose="020F0502020204030204" pitchFamily="34" charset="0"/>
                <a:cs typeface="Calibri" panose="020F0502020204030204" pitchFamily="34" charset="0"/>
              </a:rPr>
              <a:t>After feed, the </a:t>
            </a:r>
            <a:r>
              <a:rPr lang="en-US" sz="1900" b="1" dirty="0">
                <a:latin typeface="Calibri" panose="020F0502020204030204" pitchFamily="34" charset="0"/>
                <a:cs typeface="Calibri" panose="020F0502020204030204" pitchFamily="34" charset="0"/>
              </a:rPr>
              <a:t>output ŷ</a:t>
            </a:r>
            <a:r>
              <a:rPr lang="en-US" sz="1900" dirty="0">
                <a:latin typeface="Calibri" panose="020F0502020204030204" pitchFamily="34" charset="0"/>
                <a:cs typeface="Calibri" panose="020F0502020204030204" pitchFamily="34" charset="0"/>
              </a:rPr>
              <a:t> value to the sigmoid function it retunes a </a:t>
            </a:r>
            <a:r>
              <a:rPr lang="en-US" sz="1900" b="1" dirty="0">
                <a:latin typeface="Calibri" panose="020F0502020204030204" pitchFamily="34" charset="0"/>
                <a:cs typeface="Calibri" panose="020F0502020204030204" pitchFamily="34" charset="0"/>
              </a:rPr>
              <a:t>probability</a:t>
            </a:r>
            <a:r>
              <a:rPr lang="en-US" sz="1900" dirty="0">
                <a:latin typeface="Calibri" panose="020F0502020204030204" pitchFamily="34" charset="0"/>
                <a:cs typeface="Calibri" panose="020F0502020204030204" pitchFamily="34" charset="0"/>
              </a:rPr>
              <a:t> value between 0 and 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9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900" dirty="0">
                <a:latin typeface="Calibri" panose="020F0502020204030204" pitchFamily="34" charset="0"/>
                <a:cs typeface="Calibri" panose="020F0502020204030204" pitchFamily="34" charset="0"/>
              </a:rPr>
              <a:t>Finally, the </a:t>
            </a:r>
            <a:r>
              <a:rPr lang="en-US" sz="1900" b="1" dirty="0">
                <a:latin typeface="Calibri" panose="020F0502020204030204" pitchFamily="34" charset="0"/>
                <a:cs typeface="Calibri" panose="020F0502020204030204" pitchFamily="34" charset="0"/>
              </a:rPr>
              <a:t>output</a:t>
            </a:r>
            <a:r>
              <a:rPr lang="en-US" sz="1900" dirty="0">
                <a:latin typeface="Calibri" panose="020F0502020204030204" pitchFamily="34" charset="0"/>
                <a:cs typeface="Calibri" panose="020F0502020204030204" pitchFamily="34" charset="0"/>
              </a:rPr>
              <a:t> value of the sigmoid function gets </a:t>
            </a:r>
            <a:r>
              <a:rPr lang="en-US" sz="1900" b="1" dirty="0">
                <a:latin typeface="Calibri" panose="020F0502020204030204" pitchFamily="34" charset="0"/>
                <a:cs typeface="Calibri" panose="020F0502020204030204" pitchFamily="34" charset="0"/>
              </a:rPr>
              <a:t>converted</a:t>
            </a:r>
            <a:r>
              <a:rPr lang="en-US" sz="1900" dirty="0">
                <a:latin typeface="Calibri" panose="020F0502020204030204" pitchFamily="34" charset="0"/>
                <a:cs typeface="Calibri" panose="020F0502020204030204" pitchFamily="34" charset="0"/>
              </a:rPr>
              <a:t> into </a:t>
            </a:r>
            <a:r>
              <a:rPr lang="en-US" sz="1900" b="1" dirty="0">
                <a:latin typeface="Calibri" panose="020F0502020204030204" pitchFamily="34" charset="0"/>
                <a:cs typeface="Calibri" panose="020F0502020204030204" pitchFamily="34" charset="0"/>
              </a:rPr>
              <a:t>0 or 1</a:t>
            </a:r>
            <a:r>
              <a:rPr lang="en-US" sz="1900" dirty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sz="1900" b="1" dirty="0">
                <a:latin typeface="Calibri" panose="020F0502020204030204" pitchFamily="34" charset="0"/>
                <a:cs typeface="Calibri" panose="020F0502020204030204" pitchFamily="34" charset="0"/>
              </a:rPr>
              <a:t>discreet</a:t>
            </a:r>
            <a:r>
              <a:rPr lang="en-US" sz="19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900" b="1" dirty="0">
                <a:latin typeface="Calibri" panose="020F0502020204030204" pitchFamily="34" charset="0"/>
                <a:cs typeface="Calibri" panose="020F0502020204030204" pitchFamily="34" charset="0"/>
              </a:rPr>
              <a:t>values</a:t>
            </a:r>
            <a:r>
              <a:rPr lang="en-US" sz="1900" dirty="0">
                <a:latin typeface="Calibri" panose="020F0502020204030204" pitchFamily="34" charset="0"/>
                <a:cs typeface="Calibri" panose="020F0502020204030204" pitchFamily="34" charset="0"/>
              </a:rPr>
              <a:t>) based on the threshold value. We usually set the </a:t>
            </a:r>
            <a:r>
              <a:rPr lang="en-US" sz="1900" b="1" dirty="0">
                <a:latin typeface="Calibri" panose="020F0502020204030204" pitchFamily="34" charset="0"/>
                <a:cs typeface="Calibri" panose="020F0502020204030204" pitchFamily="34" charset="0"/>
              </a:rPr>
              <a:t>threshold</a:t>
            </a:r>
            <a:r>
              <a:rPr lang="en-US" sz="1900" dirty="0">
                <a:latin typeface="Calibri" panose="020F0502020204030204" pitchFamily="34" charset="0"/>
                <a:cs typeface="Calibri" panose="020F0502020204030204" pitchFamily="34" charset="0"/>
              </a:rPr>
              <a:t> value as 0.5. In this way, we get the </a:t>
            </a:r>
            <a:r>
              <a:rPr lang="en-US" sz="1900" b="1" dirty="0">
                <a:latin typeface="Calibri" panose="020F0502020204030204" pitchFamily="34" charset="0"/>
                <a:cs typeface="Calibri" panose="020F0502020204030204" pitchFamily="34" charset="0"/>
              </a:rPr>
              <a:t>binary</a:t>
            </a:r>
            <a:r>
              <a:rPr lang="en-US" sz="19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900" b="1" dirty="0">
                <a:latin typeface="Calibri" panose="020F0502020204030204" pitchFamily="34" charset="0"/>
                <a:cs typeface="Calibri" panose="020F0502020204030204" pitchFamily="34" charset="0"/>
              </a:rPr>
              <a:t>classification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5E6E2E2-C978-FFBF-E1FA-B19750E6A1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5509" y="1340501"/>
            <a:ext cx="6394516" cy="403277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E4FCC6-4AD0-6363-494F-C1F41FD0703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47</a:t>
            </a:fld>
            <a:endParaRPr lang="en-US" dirty="0"/>
          </a:p>
        </p:txBody>
      </p:sp>
      <p:sp>
        <p:nvSpPr>
          <p:cNvPr id="5" name="Google Shape;289;p35">
            <a:extLst>
              <a:ext uri="{FF2B5EF4-FFF2-40B4-BE49-F238E27FC236}">
                <a16:creationId xmlns:a16="http://schemas.microsoft.com/office/drawing/2014/main" id="{A9BE8FFD-7E06-DD92-DF4A-CC48164D92C3}"/>
              </a:ext>
            </a:extLst>
          </p:cNvPr>
          <p:cNvSpPr txBox="1"/>
          <p:nvPr/>
        </p:nvSpPr>
        <p:spPr>
          <a:xfrm>
            <a:off x="838199" y="338407"/>
            <a:ext cx="10875579" cy="713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90000"/>
              </a:lnSpc>
              <a:buClr>
                <a:schemeClr val="dk1"/>
              </a:buClr>
              <a:buSzPts val="4800"/>
            </a:pPr>
            <a:r>
              <a:rPr lang="en-US" sz="3500" b="1" dirty="0">
                <a:latin typeface="Calibri" panose="020F0502020204030204" pitchFamily="34" charset="0"/>
                <a:cs typeface="Calibri" panose="020F0502020204030204" pitchFamily="34" charset="0"/>
              </a:rPr>
              <a:t>Supervised </a:t>
            </a:r>
            <a:r>
              <a:rPr lang="en-US" sz="3500" b="1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</a:t>
            </a:r>
            <a:r>
              <a:rPr lang="en-US" sz="3500" b="1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 - </a:t>
            </a:r>
            <a:r>
              <a:rPr lang="en-US" sz="36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Logistic Regression 2 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</a:pPr>
            <a:endParaRPr lang="en-US" sz="105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5888421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4A487AB-1A42-66A7-CD15-78C84EA6F714}"/>
              </a:ext>
            </a:extLst>
          </p:cNvPr>
          <p:cNvSpPr txBox="1"/>
          <p:nvPr/>
        </p:nvSpPr>
        <p:spPr>
          <a:xfrm>
            <a:off x="425669" y="1182231"/>
            <a:ext cx="11340662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* Based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on the </a:t>
            </a: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categories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, Logistic Regression can be classified into three types:</a:t>
            </a:r>
          </a:p>
          <a:p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1- Simple/Binomial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: only </a:t>
            </a: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two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possible types of the dependent variables, such as 0 or 1</a:t>
            </a:r>
          </a:p>
          <a:p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2- Multinomial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:  more than two </a:t>
            </a: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unordered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types of the dependent variable, such as "car", "bus", or "ship"</a:t>
            </a:r>
          </a:p>
          <a:p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3- Ordinal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: more than two </a:t>
            </a: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ordered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types of the dependent types  variables, such as "low", "Medium", or "High".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19AC262-ED69-3CE8-233D-8A1220B567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6084" y="3898784"/>
            <a:ext cx="3935301" cy="24575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A21EC95-D0C5-8F21-3AA9-C0855A4D61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7989" y="3898785"/>
            <a:ext cx="3395789" cy="245756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98F1067-C5A4-9761-0CE5-F54E3E2A5F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669" y="3898784"/>
            <a:ext cx="3303811" cy="2457566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277346A-BBB6-C43D-361F-11116DEF1766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04645B52-D2BA-4CCD-96F8-78950E924F5D}" type="datetime1">
              <a:rPr lang="en-US" smtClean="0"/>
              <a:t>5/16/2024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B3E050-6CAD-2DCC-B141-755059A914D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48</a:t>
            </a:fld>
            <a:endParaRPr lang="en-US" dirty="0"/>
          </a:p>
        </p:txBody>
      </p:sp>
      <p:sp>
        <p:nvSpPr>
          <p:cNvPr id="6" name="Google Shape;289;p35">
            <a:extLst>
              <a:ext uri="{FF2B5EF4-FFF2-40B4-BE49-F238E27FC236}">
                <a16:creationId xmlns:a16="http://schemas.microsoft.com/office/drawing/2014/main" id="{827E1198-C5F1-8EAA-3F8B-1C113279D74E}"/>
              </a:ext>
            </a:extLst>
          </p:cNvPr>
          <p:cNvSpPr txBox="1"/>
          <p:nvPr/>
        </p:nvSpPr>
        <p:spPr>
          <a:xfrm>
            <a:off x="838199" y="338407"/>
            <a:ext cx="10875579" cy="713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90000"/>
              </a:lnSpc>
              <a:buClr>
                <a:schemeClr val="dk1"/>
              </a:buClr>
              <a:buSzPts val="4800"/>
            </a:pPr>
            <a:r>
              <a:rPr lang="en-US" sz="3500" b="1" dirty="0">
                <a:latin typeface="Calibri" panose="020F0502020204030204" pitchFamily="34" charset="0"/>
                <a:cs typeface="Calibri" panose="020F0502020204030204" pitchFamily="34" charset="0"/>
              </a:rPr>
              <a:t>Supervised </a:t>
            </a:r>
            <a:r>
              <a:rPr lang="en-US" sz="3500" b="1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</a:t>
            </a:r>
            <a:r>
              <a:rPr lang="en-US" sz="3500" b="1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 - </a:t>
            </a:r>
            <a:r>
              <a:rPr lang="en-US" sz="36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Logistic Regression 3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</a:pPr>
            <a:endParaRPr lang="en-US" sz="105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1081700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EF8C1E9-C12E-E7D6-B59B-73305256A3AC}"/>
              </a:ext>
            </a:extLst>
          </p:cNvPr>
          <p:cNvSpPr txBox="1"/>
          <p:nvPr/>
        </p:nvSpPr>
        <p:spPr>
          <a:xfrm>
            <a:off x="709447" y="1414443"/>
            <a:ext cx="10378911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b="1" dirty="0">
                <a:latin typeface="Calibri" panose="020F0502020204030204" pitchFamily="34" charset="0"/>
                <a:cs typeface="Calibri" panose="020F0502020204030204" pitchFamily="34" charset="0"/>
              </a:rPr>
              <a:t>Similarities</a:t>
            </a: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 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b="1" dirty="0">
                <a:latin typeface="Calibri" panose="020F0502020204030204" pitchFamily="34" charset="0"/>
                <a:cs typeface="Calibri" panose="020F0502020204030204" pitchFamily="34" charset="0"/>
              </a:rPr>
              <a:t>Both</a:t>
            </a: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 is a </a:t>
            </a:r>
            <a:r>
              <a:rPr lang="en-US" sz="2200" b="1" dirty="0">
                <a:latin typeface="Calibri" panose="020F0502020204030204" pitchFamily="34" charset="0"/>
                <a:cs typeface="Calibri" panose="020F0502020204030204" pitchFamily="34" charset="0"/>
              </a:rPr>
              <a:t>Supervised</a:t>
            </a: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 Machine Learning algorithms.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b="1" dirty="0">
                <a:latin typeface="Calibri" panose="020F0502020204030204" pitchFamily="34" charset="0"/>
                <a:cs typeface="Calibri" panose="020F0502020204030204" pitchFamily="34" charset="0"/>
              </a:rPr>
              <a:t>Both</a:t>
            </a: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 the models use </a:t>
            </a:r>
            <a:r>
              <a:rPr lang="en-US" sz="2200" b="1" dirty="0">
                <a:latin typeface="Calibri" panose="020F0502020204030204" pitchFamily="34" charset="0"/>
                <a:cs typeface="Calibri" panose="020F0502020204030204" pitchFamily="34" charset="0"/>
              </a:rPr>
              <a:t>linear equations </a:t>
            </a: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for predictions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8C6783-18EE-6447-5F76-941EF6AAA209}"/>
              </a:ext>
            </a:extLst>
          </p:cNvPr>
          <p:cNvSpPr txBox="1"/>
          <p:nvPr/>
        </p:nvSpPr>
        <p:spPr>
          <a:xfrm>
            <a:off x="709447" y="2835428"/>
            <a:ext cx="62499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/>
              <a:t>Differences</a:t>
            </a:r>
            <a:r>
              <a:rPr lang="en-US" sz="1800" dirty="0"/>
              <a:t> :</a:t>
            </a:r>
          </a:p>
        </p:txBody>
      </p:sp>
      <p:graphicFrame>
        <p:nvGraphicFramePr>
          <p:cNvPr id="11" name="Table 11">
            <a:extLst>
              <a:ext uri="{FF2B5EF4-FFF2-40B4-BE49-F238E27FC236}">
                <a16:creationId xmlns:a16="http://schemas.microsoft.com/office/drawing/2014/main" id="{EDB8AE9B-CF0C-876C-B387-595E2403C0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2915948"/>
              </p:ext>
            </p:extLst>
          </p:nvPr>
        </p:nvGraphicFramePr>
        <p:xfrm>
          <a:off x="994526" y="3385218"/>
          <a:ext cx="10378911" cy="2971133"/>
        </p:xfrm>
        <a:graphic>
          <a:graphicData uri="http://schemas.openxmlformats.org/drawingml/2006/table">
            <a:tbl>
              <a:tblPr firstRow="1" bandRow="1">
                <a:tableStyleId>{0565E494-4002-44BD-8753-D3C04B0D1714}</a:tableStyleId>
              </a:tblPr>
              <a:tblGrid>
                <a:gridCol w="3459637">
                  <a:extLst>
                    <a:ext uri="{9D8B030D-6E8A-4147-A177-3AD203B41FA5}">
                      <a16:colId xmlns:a16="http://schemas.microsoft.com/office/drawing/2014/main" val="1376984937"/>
                    </a:ext>
                  </a:extLst>
                </a:gridCol>
                <a:gridCol w="3459637">
                  <a:extLst>
                    <a:ext uri="{9D8B030D-6E8A-4147-A177-3AD203B41FA5}">
                      <a16:colId xmlns:a16="http://schemas.microsoft.com/office/drawing/2014/main" val="2054567584"/>
                    </a:ext>
                  </a:extLst>
                </a:gridCol>
                <a:gridCol w="3459637">
                  <a:extLst>
                    <a:ext uri="{9D8B030D-6E8A-4147-A177-3AD203B41FA5}">
                      <a16:colId xmlns:a16="http://schemas.microsoft.com/office/drawing/2014/main" val="2223190433"/>
                    </a:ext>
                  </a:extLst>
                </a:gridCol>
              </a:tblGrid>
              <a:tr h="628675">
                <a:tc>
                  <a:txBody>
                    <a:bodyPr/>
                    <a:lstStyle/>
                    <a:p>
                      <a:r>
                        <a:rPr lang="en-US" sz="1800" dirty="0"/>
                        <a:t>Difference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Linear Regression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Logistic Regression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5658401"/>
                  </a:ext>
                </a:extLst>
              </a:tr>
              <a:tr h="628675">
                <a:tc>
                  <a:txBody>
                    <a:bodyPr/>
                    <a:lstStyle/>
                    <a:p>
                      <a:r>
                        <a:rPr lang="en-US" sz="1800" dirty="0"/>
                        <a:t>Problems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Regression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Classification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5571013"/>
                  </a:ext>
                </a:extLst>
              </a:tr>
              <a:tr h="628675">
                <a:tc>
                  <a:txBody>
                    <a:bodyPr/>
                    <a:lstStyle/>
                    <a:p>
                      <a:r>
                        <a:rPr lang="en-US" sz="1800" dirty="0"/>
                        <a:t>output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continuous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discreet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7926521"/>
                  </a:ext>
                </a:extLst>
              </a:tr>
              <a:tr h="1085108">
                <a:tc>
                  <a:txBody>
                    <a:bodyPr/>
                    <a:lstStyle/>
                    <a:p>
                      <a:r>
                        <a:rPr lang="en-US" sz="1800" dirty="0"/>
                        <a:t>Cost 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mean squared error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maximum likelihood-Prob- estimation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2842056"/>
                  </a:ext>
                </a:extLst>
              </a:tr>
            </a:tbl>
          </a:graphicData>
        </a:graphic>
      </p:graphicFrame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2DB50EF-75E9-11B6-53F2-2273911F0294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F7A2942A-5280-481E-8447-EB5A979ED636}" type="datetime1">
              <a:rPr lang="en-US" smtClean="0"/>
              <a:t>5/16/2024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082387-4B12-9D8E-7B35-3AC62459620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49</a:t>
            </a:fld>
            <a:endParaRPr lang="en-US" dirty="0"/>
          </a:p>
        </p:txBody>
      </p:sp>
      <p:sp>
        <p:nvSpPr>
          <p:cNvPr id="6" name="Google Shape;289;p35">
            <a:extLst>
              <a:ext uri="{FF2B5EF4-FFF2-40B4-BE49-F238E27FC236}">
                <a16:creationId xmlns:a16="http://schemas.microsoft.com/office/drawing/2014/main" id="{10EE2118-BD5D-5AF6-2FB8-F3951015F38F}"/>
              </a:ext>
            </a:extLst>
          </p:cNvPr>
          <p:cNvSpPr txBox="1"/>
          <p:nvPr/>
        </p:nvSpPr>
        <p:spPr>
          <a:xfrm>
            <a:off x="838199" y="354173"/>
            <a:ext cx="10875579" cy="10725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90000"/>
              </a:lnSpc>
              <a:buClr>
                <a:schemeClr val="dk1"/>
              </a:buClr>
              <a:buSzPts val="4800"/>
            </a:pPr>
            <a:r>
              <a:rPr lang="en-US" sz="3000" b="1" dirty="0">
                <a:latin typeface="Calibri" panose="020F0502020204030204" pitchFamily="34" charset="0"/>
                <a:cs typeface="Calibri" panose="020F0502020204030204" pitchFamily="34" charset="0"/>
              </a:rPr>
              <a:t>Supervised </a:t>
            </a:r>
            <a:r>
              <a:rPr lang="en-US" sz="3000" b="1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</a:t>
            </a:r>
            <a:r>
              <a:rPr lang="en-US" sz="3000" b="1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 - </a:t>
            </a:r>
            <a:r>
              <a:rPr lang="en-US" sz="3000" b="1" dirty="0"/>
              <a:t>Linear Regression VS Logistic Regression 4</a:t>
            </a:r>
            <a:r>
              <a:rPr lang="en-US" sz="30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407166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b="1" dirty="0"/>
              <a:t>Branches of </a:t>
            </a:r>
            <a:r>
              <a:rPr lang="en-US" b="1" dirty="0">
                <a:solidFill>
                  <a:schemeClr val="bg2"/>
                </a:solidFill>
                <a:latin typeface="Calibri Light (Headings)" charset="0"/>
                <a:cs typeface="Calibri Light (Headings)" charset="0"/>
                <a:sym typeface="+mn-ea"/>
              </a:rPr>
              <a:t>A</a:t>
            </a:r>
            <a:r>
              <a:rPr lang="en-US" b="1" dirty="0">
                <a:solidFill>
                  <a:srgbClr val="FFC000"/>
                </a:solidFill>
                <a:latin typeface="Calibri Light (Headings)" charset="0"/>
                <a:cs typeface="Calibri Light (Headings)" charset="0"/>
                <a:sym typeface="+mn-ea"/>
              </a:rPr>
              <a:t>I</a:t>
            </a:r>
            <a:endParaRPr lang="en-GB" altLang="en-US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B165C-2A49-4F9C-9267-85841BBC8AB6}" type="datetime1">
              <a:rPr lang="en-US" smtClean="0"/>
              <a:t>5/16/2024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5</a:t>
            </a:fld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838200" y="1416685"/>
            <a:ext cx="10516235" cy="4760595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274638"/>
            <a:ext cx="9144000" cy="1143000"/>
          </a:xfrm>
        </p:spPr>
        <p:txBody>
          <a:bodyPr>
            <a:noAutofit/>
          </a:bodyPr>
          <a:lstStyle/>
          <a:p>
            <a:r>
              <a:rPr lang="en-US" sz="7200" b="1" dirty="0">
                <a:solidFill>
                  <a:schemeClr val="accent1">
                    <a:lumMod val="50000"/>
                  </a:schemeClr>
                </a:solidFill>
              </a:rPr>
              <a:t>Happy journey coding!</a:t>
            </a:r>
            <a:endParaRPr lang="en-US" sz="72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3683" y="1524002"/>
            <a:ext cx="10660117" cy="460216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sz="4400" b="1" dirty="0"/>
          </a:p>
          <a:p>
            <a:pPr marL="0" indent="0" algn="ctr">
              <a:buNone/>
            </a:pPr>
            <a:endParaRPr lang="en-US" sz="4400" b="1" dirty="0"/>
          </a:p>
          <a:p>
            <a:pPr marL="0" indent="0" algn="ctr">
              <a:buNone/>
            </a:pPr>
            <a:r>
              <a:rPr lang="en-US" sz="4400" b="1" dirty="0">
                <a:solidFill>
                  <a:schemeClr val="accent1">
                    <a:lumMod val="50000"/>
                  </a:schemeClr>
                </a:solidFill>
              </a:rPr>
              <a:t>Logistic Regression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50</a:t>
            </a:fld>
            <a:endParaRPr lang="en-US" dirty="0"/>
          </a:p>
        </p:txBody>
      </p:sp>
      <p:pic>
        <p:nvPicPr>
          <p:cNvPr id="5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686800" y="4878607"/>
            <a:ext cx="1752600" cy="1247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76432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8358BD3-0276-0CF6-DF5F-31B4025C8E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0404" y="1166273"/>
            <a:ext cx="4572000" cy="37147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B16325D-5CA6-3C68-DF64-036D5CE0EED5}"/>
              </a:ext>
            </a:extLst>
          </p:cNvPr>
          <p:cNvSpPr txBox="1"/>
          <p:nvPr/>
        </p:nvSpPr>
        <p:spPr>
          <a:xfrm>
            <a:off x="-1" y="1246234"/>
            <a:ext cx="7750405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900" b="1" dirty="0">
                <a:latin typeface="Calibri" panose="020F0502020204030204" pitchFamily="34" charset="0"/>
                <a:cs typeface="Calibri" panose="020F0502020204030204" pitchFamily="34" charset="0"/>
              </a:rPr>
              <a:t>Support Vector Machine</a:t>
            </a:r>
            <a:r>
              <a:rPr lang="en-US" sz="1900" dirty="0">
                <a:latin typeface="Calibri" panose="020F0502020204030204" pitchFamily="34" charset="0"/>
                <a:cs typeface="Calibri" panose="020F0502020204030204" pitchFamily="34" charset="0"/>
              </a:rPr>
              <a:t> or </a:t>
            </a:r>
            <a:r>
              <a:rPr lang="en-US" sz="1900" b="1" dirty="0">
                <a:latin typeface="Calibri" panose="020F0502020204030204" pitchFamily="34" charset="0"/>
                <a:cs typeface="Calibri" panose="020F0502020204030204" pitchFamily="34" charset="0"/>
              </a:rPr>
              <a:t>SVM</a:t>
            </a:r>
            <a:r>
              <a:rPr lang="en-US" sz="1900" dirty="0">
                <a:latin typeface="Calibri" panose="020F0502020204030204" pitchFamily="34" charset="0"/>
                <a:cs typeface="Calibri" panose="020F0502020204030204" pitchFamily="34" charset="0"/>
              </a:rPr>
              <a:t> is one of the most popular Supervised Learning algorithms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9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900" dirty="0">
                <a:latin typeface="Calibri" panose="020F0502020204030204" pitchFamily="34" charset="0"/>
                <a:cs typeface="Calibri" panose="020F0502020204030204" pitchFamily="34" charset="0"/>
              </a:rPr>
              <a:t>Used for </a:t>
            </a:r>
            <a:r>
              <a:rPr lang="en-US" sz="1900" b="1" dirty="0">
                <a:latin typeface="Calibri" panose="020F0502020204030204" pitchFamily="34" charset="0"/>
                <a:cs typeface="Calibri" panose="020F0502020204030204" pitchFamily="34" charset="0"/>
              </a:rPr>
              <a:t>Classification</a:t>
            </a:r>
            <a:r>
              <a:rPr lang="en-US" sz="1900" dirty="0">
                <a:latin typeface="Calibri" panose="020F0502020204030204" pitchFamily="34" charset="0"/>
                <a:cs typeface="Calibri" panose="020F0502020204030204" pitchFamily="34" charset="0"/>
              </a:rPr>
              <a:t> as well as </a:t>
            </a:r>
            <a:r>
              <a:rPr lang="en-US" sz="1900" b="1" dirty="0">
                <a:latin typeface="Calibri" panose="020F0502020204030204" pitchFamily="34" charset="0"/>
                <a:cs typeface="Calibri" panose="020F0502020204030204" pitchFamily="34" charset="0"/>
              </a:rPr>
              <a:t>Regression</a:t>
            </a:r>
            <a:r>
              <a:rPr lang="en-US" sz="1900" dirty="0">
                <a:latin typeface="Calibri" panose="020F0502020204030204" pitchFamily="34" charset="0"/>
                <a:cs typeface="Calibri" panose="020F0502020204030204" pitchFamily="34" charset="0"/>
              </a:rPr>
              <a:t> problems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9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900" b="1" dirty="0">
                <a:latin typeface="Calibri" panose="020F0502020204030204" pitchFamily="34" charset="0"/>
                <a:cs typeface="Calibri" panose="020F0502020204030204" pitchFamily="34" charset="0"/>
              </a:rPr>
              <a:t>Primarily</a:t>
            </a:r>
            <a:r>
              <a:rPr lang="en-US" sz="1900" dirty="0">
                <a:latin typeface="Calibri" panose="020F0502020204030204" pitchFamily="34" charset="0"/>
                <a:cs typeface="Calibri" panose="020F0502020204030204" pitchFamily="34" charset="0"/>
              </a:rPr>
              <a:t>, it is </a:t>
            </a:r>
            <a:r>
              <a:rPr lang="en-US" sz="1900" b="1" dirty="0">
                <a:latin typeface="Calibri" panose="020F0502020204030204" pitchFamily="34" charset="0"/>
                <a:cs typeface="Calibri" panose="020F0502020204030204" pitchFamily="34" charset="0"/>
              </a:rPr>
              <a:t>used</a:t>
            </a:r>
            <a:r>
              <a:rPr lang="en-US" sz="1900" dirty="0">
                <a:latin typeface="Calibri" panose="020F0502020204030204" pitchFamily="34" charset="0"/>
                <a:cs typeface="Calibri" panose="020F0502020204030204" pitchFamily="34" charset="0"/>
              </a:rPr>
              <a:t> for </a:t>
            </a:r>
            <a:r>
              <a:rPr lang="en-US" sz="1900" b="1" dirty="0">
                <a:latin typeface="Calibri" panose="020F0502020204030204" pitchFamily="34" charset="0"/>
                <a:cs typeface="Calibri" panose="020F0502020204030204" pitchFamily="34" charset="0"/>
              </a:rPr>
              <a:t>Classification</a:t>
            </a:r>
            <a:r>
              <a:rPr lang="en-US" sz="1900" dirty="0">
                <a:latin typeface="Calibri" panose="020F0502020204030204" pitchFamily="34" charset="0"/>
                <a:cs typeface="Calibri" panose="020F0502020204030204" pitchFamily="34" charset="0"/>
              </a:rPr>
              <a:t> problems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9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900" dirty="0">
                <a:latin typeface="Calibri" panose="020F0502020204030204" pitchFamily="34" charset="0"/>
                <a:cs typeface="Calibri" panose="020F0502020204030204" pitchFamily="34" charset="0"/>
              </a:rPr>
              <a:t>The goal of the SVM algorithm is to create the </a:t>
            </a:r>
            <a:r>
              <a:rPr lang="en-US" sz="1900" b="1" dirty="0">
                <a:latin typeface="Calibri" panose="020F0502020204030204" pitchFamily="34" charset="0"/>
                <a:cs typeface="Calibri" panose="020F0502020204030204" pitchFamily="34" charset="0"/>
              </a:rPr>
              <a:t>best</a:t>
            </a:r>
            <a:r>
              <a:rPr lang="en-US" sz="19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900" b="1" dirty="0">
                <a:latin typeface="Calibri" panose="020F0502020204030204" pitchFamily="34" charset="0"/>
                <a:cs typeface="Calibri" panose="020F0502020204030204" pitchFamily="34" charset="0"/>
              </a:rPr>
              <a:t>line</a:t>
            </a:r>
            <a:r>
              <a:rPr lang="en-US" sz="1900" dirty="0">
                <a:latin typeface="Calibri" panose="020F0502020204030204" pitchFamily="34" charset="0"/>
                <a:cs typeface="Calibri" panose="020F0502020204030204" pitchFamily="34" charset="0"/>
              </a:rPr>
              <a:t> or </a:t>
            </a:r>
            <a:r>
              <a:rPr lang="en-US" sz="1900" b="1" dirty="0">
                <a:latin typeface="Calibri" panose="020F0502020204030204" pitchFamily="34" charset="0"/>
                <a:cs typeface="Calibri" panose="020F0502020204030204" pitchFamily="34" charset="0"/>
              </a:rPr>
              <a:t>decision boundary</a:t>
            </a:r>
            <a:r>
              <a:rPr lang="en-US" sz="1900" dirty="0">
                <a:latin typeface="Calibri" panose="020F0502020204030204" pitchFamily="34" charset="0"/>
                <a:cs typeface="Calibri" panose="020F0502020204030204" pitchFamily="34" charset="0"/>
              </a:rPr>
              <a:t> that can </a:t>
            </a:r>
            <a:r>
              <a:rPr lang="en-US" sz="1900" b="1" dirty="0">
                <a:latin typeface="Calibri" panose="020F0502020204030204" pitchFamily="34" charset="0"/>
                <a:cs typeface="Calibri" panose="020F0502020204030204" pitchFamily="34" charset="0"/>
              </a:rPr>
              <a:t>segregate</a:t>
            </a:r>
            <a:r>
              <a:rPr lang="en-US" sz="1900" dirty="0">
                <a:latin typeface="Calibri" panose="020F0502020204030204" pitchFamily="34" charset="0"/>
                <a:cs typeface="Calibri" panose="020F0502020204030204" pitchFamily="34" charset="0"/>
              </a:rPr>
              <a:t> n-dimensional space into classes so that we can easily put the new data point in the </a:t>
            </a:r>
            <a:r>
              <a:rPr lang="en-US" sz="1900" b="1" dirty="0">
                <a:latin typeface="Calibri" panose="020F0502020204030204" pitchFamily="34" charset="0"/>
                <a:cs typeface="Calibri" panose="020F0502020204030204" pitchFamily="34" charset="0"/>
              </a:rPr>
              <a:t>correct</a:t>
            </a:r>
            <a:r>
              <a:rPr lang="en-US" sz="1900" dirty="0">
                <a:latin typeface="Calibri" panose="020F0502020204030204" pitchFamily="34" charset="0"/>
                <a:cs typeface="Calibri" panose="020F0502020204030204" pitchFamily="34" charset="0"/>
              </a:rPr>
              <a:t> category in the future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9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900" dirty="0">
                <a:latin typeface="Calibri" panose="020F0502020204030204" pitchFamily="34" charset="0"/>
                <a:cs typeface="Calibri" panose="020F0502020204030204" pitchFamily="34" charset="0"/>
              </a:rPr>
              <a:t>This best </a:t>
            </a:r>
            <a:r>
              <a:rPr lang="en-US" sz="1900" b="1" dirty="0">
                <a:latin typeface="Calibri" panose="020F0502020204030204" pitchFamily="34" charset="0"/>
                <a:cs typeface="Calibri" panose="020F0502020204030204" pitchFamily="34" charset="0"/>
              </a:rPr>
              <a:t>decision boundary </a:t>
            </a:r>
            <a:r>
              <a:rPr lang="en-US" sz="1900" dirty="0">
                <a:latin typeface="Calibri" panose="020F0502020204030204" pitchFamily="34" charset="0"/>
                <a:cs typeface="Calibri" panose="020F0502020204030204" pitchFamily="34" charset="0"/>
              </a:rPr>
              <a:t>is called a </a:t>
            </a:r>
            <a:r>
              <a:rPr lang="en-US" sz="1900" b="1" dirty="0">
                <a:latin typeface="Calibri" panose="020F0502020204030204" pitchFamily="34" charset="0"/>
                <a:cs typeface="Calibri" panose="020F0502020204030204" pitchFamily="34" charset="0"/>
              </a:rPr>
              <a:t>hyperplane</a:t>
            </a:r>
            <a:r>
              <a:rPr lang="en-US" sz="19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9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900" dirty="0">
                <a:latin typeface="Calibri" panose="020F0502020204030204" pitchFamily="34" charset="0"/>
                <a:cs typeface="Calibri" panose="020F0502020204030204" pitchFamily="34" charset="0"/>
              </a:rPr>
              <a:t>SVM chooses the </a:t>
            </a:r>
            <a:r>
              <a:rPr lang="en-US" sz="1900" b="1" dirty="0">
                <a:latin typeface="Calibri" panose="020F0502020204030204" pitchFamily="34" charset="0"/>
                <a:cs typeface="Calibri" panose="020F0502020204030204" pitchFamily="34" charset="0"/>
              </a:rPr>
              <a:t>extreme</a:t>
            </a:r>
            <a:r>
              <a:rPr lang="en-US" sz="19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900" b="1" dirty="0">
                <a:latin typeface="Calibri" panose="020F0502020204030204" pitchFamily="34" charset="0"/>
                <a:cs typeface="Calibri" panose="020F0502020204030204" pitchFamily="34" charset="0"/>
              </a:rPr>
              <a:t>points</a:t>
            </a:r>
            <a:r>
              <a:rPr lang="en-US" sz="1900" dirty="0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en-US" sz="1900" b="1" dirty="0">
                <a:latin typeface="Calibri" panose="020F0502020204030204" pitchFamily="34" charset="0"/>
                <a:cs typeface="Calibri" panose="020F0502020204030204" pitchFamily="34" charset="0"/>
              </a:rPr>
              <a:t>vectors</a:t>
            </a:r>
            <a:r>
              <a:rPr lang="en-US" sz="1900" dirty="0">
                <a:latin typeface="Calibri" panose="020F0502020204030204" pitchFamily="34" charset="0"/>
                <a:cs typeface="Calibri" panose="020F0502020204030204" pitchFamily="34" charset="0"/>
              </a:rPr>
              <a:t> that help in creating the </a:t>
            </a:r>
            <a:r>
              <a:rPr lang="en-US" sz="1900" b="1" dirty="0">
                <a:latin typeface="Calibri" panose="020F0502020204030204" pitchFamily="34" charset="0"/>
                <a:cs typeface="Calibri" panose="020F0502020204030204" pitchFamily="34" charset="0"/>
              </a:rPr>
              <a:t>hyperplane</a:t>
            </a:r>
            <a:r>
              <a:rPr lang="en-US" sz="1900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9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900" dirty="0">
                <a:latin typeface="Calibri" panose="020F0502020204030204" pitchFamily="34" charset="0"/>
                <a:cs typeface="Calibri" panose="020F0502020204030204" pitchFamily="34" charset="0"/>
              </a:rPr>
              <a:t>These extreme cases are called as </a:t>
            </a:r>
            <a:r>
              <a:rPr lang="en-US" sz="1900" b="1" dirty="0">
                <a:latin typeface="Calibri" panose="020F0502020204030204" pitchFamily="34" charset="0"/>
                <a:cs typeface="Calibri" panose="020F0502020204030204" pitchFamily="34" charset="0"/>
              </a:rPr>
              <a:t>support</a:t>
            </a:r>
            <a:r>
              <a:rPr lang="en-US" sz="19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900" b="1" dirty="0">
                <a:latin typeface="Calibri" panose="020F0502020204030204" pitchFamily="34" charset="0"/>
                <a:cs typeface="Calibri" panose="020F0502020204030204" pitchFamily="34" charset="0"/>
              </a:rPr>
              <a:t>vectors</a:t>
            </a:r>
            <a:r>
              <a:rPr lang="en-US" sz="1900" dirty="0">
                <a:latin typeface="Calibri" panose="020F0502020204030204" pitchFamily="34" charset="0"/>
                <a:cs typeface="Calibri" panose="020F0502020204030204" pitchFamily="34" charset="0"/>
              </a:rPr>
              <a:t>, and hence algorithm is termed as Support Vector Machine.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F499F74-F386-2DC2-6968-77FD24112017}"/>
              </a:ext>
            </a:extLst>
          </p:cNvPr>
          <p:cNvSpPr>
            <a:spLocks noGrp="1"/>
          </p:cNvSpPr>
          <p:nvPr>
            <p:ph type="dt" idx="10"/>
          </p:nvPr>
        </p:nvSpPr>
        <p:spPr>
          <a:xfrm>
            <a:off x="838200" y="6419414"/>
            <a:ext cx="2743200" cy="365125"/>
          </a:xfrm>
        </p:spPr>
        <p:txBody>
          <a:bodyPr/>
          <a:lstStyle/>
          <a:p>
            <a:fld id="{D5D12CCC-957E-410D-9B43-6CC6284AB51D}" type="datetime1">
              <a:rPr lang="en-US" smtClean="0"/>
              <a:t>5/16/2024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2F9726-7770-2CFB-67D1-D34494D3F40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51</a:t>
            </a:fld>
            <a:endParaRPr lang="en-US" dirty="0"/>
          </a:p>
        </p:txBody>
      </p:sp>
      <p:sp>
        <p:nvSpPr>
          <p:cNvPr id="6" name="Google Shape;289;p35">
            <a:extLst>
              <a:ext uri="{FF2B5EF4-FFF2-40B4-BE49-F238E27FC236}">
                <a16:creationId xmlns:a16="http://schemas.microsoft.com/office/drawing/2014/main" id="{9330E6F8-1802-CE6C-B5FF-9D691E02F255}"/>
              </a:ext>
            </a:extLst>
          </p:cNvPr>
          <p:cNvSpPr txBox="1"/>
          <p:nvPr/>
        </p:nvSpPr>
        <p:spPr>
          <a:xfrm>
            <a:off x="838199" y="338407"/>
            <a:ext cx="10875579" cy="713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90000"/>
              </a:lnSpc>
              <a:buClr>
                <a:schemeClr val="dk1"/>
              </a:buClr>
              <a:buSzPts val="4800"/>
            </a:pPr>
            <a:r>
              <a:rPr lang="en-US" sz="3500" b="1" dirty="0">
                <a:latin typeface="Calibri" panose="020F0502020204030204" pitchFamily="34" charset="0"/>
                <a:cs typeface="Calibri" panose="020F0502020204030204" pitchFamily="34" charset="0"/>
              </a:rPr>
              <a:t>Supervised </a:t>
            </a:r>
            <a:r>
              <a:rPr lang="en-US" sz="3500" b="1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</a:t>
            </a:r>
            <a:r>
              <a:rPr lang="en-US" sz="3500" b="1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 - </a:t>
            </a:r>
            <a:r>
              <a:rPr lang="en-US" sz="36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Support Vector Machine SVM 1 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</a:pPr>
            <a:endParaRPr lang="en-US" sz="105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0484147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E7A8D7E-1463-A551-9F09-94027031FC34}"/>
              </a:ext>
            </a:extLst>
          </p:cNvPr>
          <p:cNvSpPr txBox="1"/>
          <p:nvPr/>
        </p:nvSpPr>
        <p:spPr>
          <a:xfrm>
            <a:off x="89555" y="1176756"/>
            <a:ext cx="10751270" cy="19236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Two types of SVM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b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900" b="1" dirty="0">
                <a:latin typeface="Calibri" panose="020F0502020204030204" pitchFamily="34" charset="0"/>
                <a:cs typeface="Calibri" panose="020F0502020204030204" pitchFamily="34" charset="0"/>
              </a:rPr>
              <a:t>1- Linear SVM:  used</a:t>
            </a:r>
            <a:r>
              <a:rPr lang="en-US" sz="1900" dirty="0">
                <a:latin typeface="Calibri" panose="020F0502020204030204" pitchFamily="34" charset="0"/>
                <a:cs typeface="Calibri" panose="020F0502020204030204" pitchFamily="34" charset="0"/>
              </a:rPr>
              <a:t> for </a:t>
            </a:r>
            <a:r>
              <a:rPr lang="en-US" sz="1900" b="1" dirty="0">
                <a:latin typeface="Calibri" panose="020F0502020204030204" pitchFamily="34" charset="0"/>
                <a:cs typeface="Calibri" panose="020F0502020204030204" pitchFamily="34" charset="0"/>
              </a:rPr>
              <a:t>linearly</a:t>
            </a:r>
            <a:r>
              <a:rPr lang="en-US" sz="1900" dirty="0">
                <a:latin typeface="Calibri" panose="020F0502020204030204" pitchFamily="34" charset="0"/>
                <a:cs typeface="Calibri" panose="020F0502020204030204" pitchFamily="34" charset="0"/>
              </a:rPr>
              <a:t> separable data, which </a:t>
            </a:r>
            <a:r>
              <a:rPr lang="en-US" sz="1900" b="1" dirty="0">
                <a:latin typeface="Calibri" panose="020F0502020204030204" pitchFamily="34" charset="0"/>
                <a:cs typeface="Calibri" panose="020F0502020204030204" pitchFamily="34" charset="0"/>
              </a:rPr>
              <a:t>means</a:t>
            </a:r>
            <a:r>
              <a:rPr lang="en-US" sz="19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900" b="1" dirty="0">
                <a:latin typeface="Calibri" panose="020F0502020204030204" pitchFamily="34" charset="0"/>
                <a:cs typeface="Calibri" panose="020F0502020204030204" pitchFamily="34" charset="0"/>
              </a:rPr>
              <a:t>if</a:t>
            </a:r>
            <a:r>
              <a:rPr lang="en-US" sz="1900" dirty="0">
                <a:latin typeface="Calibri" panose="020F0502020204030204" pitchFamily="34" charset="0"/>
                <a:cs typeface="Calibri" panose="020F0502020204030204" pitchFamily="34" charset="0"/>
              </a:rPr>
              <a:t> a dataset </a:t>
            </a:r>
            <a:r>
              <a:rPr lang="en-US" sz="1900" b="1" dirty="0">
                <a:latin typeface="Calibri" panose="020F0502020204030204" pitchFamily="34" charset="0"/>
                <a:cs typeface="Calibri" panose="020F0502020204030204" pitchFamily="34" charset="0"/>
              </a:rPr>
              <a:t>can</a:t>
            </a:r>
            <a:r>
              <a:rPr lang="en-US" sz="1900" dirty="0">
                <a:latin typeface="Calibri" panose="020F0502020204030204" pitchFamily="34" charset="0"/>
                <a:cs typeface="Calibri" panose="020F0502020204030204" pitchFamily="34" charset="0"/>
              </a:rPr>
              <a:t> be </a:t>
            </a:r>
            <a:r>
              <a:rPr lang="en-US" sz="1900" b="1" dirty="0">
                <a:latin typeface="Calibri" panose="020F0502020204030204" pitchFamily="34" charset="0"/>
                <a:cs typeface="Calibri" panose="020F0502020204030204" pitchFamily="34" charset="0"/>
              </a:rPr>
              <a:t>classified</a:t>
            </a:r>
            <a:r>
              <a:rPr lang="en-US" sz="1900" dirty="0">
                <a:latin typeface="Calibri" panose="020F0502020204030204" pitchFamily="34" charset="0"/>
                <a:cs typeface="Calibri" panose="020F0502020204030204" pitchFamily="34" charset="0"/>
              </a:rPr>
              <a:t> into </a:t>
            </a:r>
            <a:r>
              <a:rPr lang="en-US" sz="1900" b="1" dirty="0">
                <a:latin typeface="Calibri" panose="020F0502020204030204" pitchFamily="34" charset="0"/>
                <a:cs typeface="Calibri" panose="020F0502020204030204" pitchFamily="34" charset="0"/>
              </a:rPr>
              <a:t>two</a:t>
            </a:r>
            <a:r>
              <a:rPr lang="en-US" sz="1900" dirty="0">
                <a:latin typeface="Calibri" panose="020F0502020204030204" pitchFamily="34" charset="0"/>
                <a:cs typeface="Calibri" panose="020F0502020204030204" pitchFamily="34" charset="0"/>
              </a:rPr>
              <a:t> classes by using a </a:t>
            </a:r>
            <a:r>
              <a:rPr lang="en-US" sz="1900" b="1" dirty="0">
                <a:latin typeface="Calibri" panose="020F0502020204030204" pitchFamily="34" charset="0"/>
                <a:cs typeface="Calibri" panose="020F0502020204030204" pitchFamily="34" charset="0"/>
              </a:rPr>
              <a:t>single straight line</a:t>
            </a:r>
            <a:br>
              <a:rPr lang="en-US" sz="1900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US" sz="19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900" b="1" dirty="0">
                <a:latin typeface="Calibri" panose="020F0502020204030204" pitchFamily="34" charset="0"/>
                <a:cs typeface="Calibri" panose="020F0502020204030204" pitchFamily="34" charset="0"/>
              </a:rPr>
              <a:t>2- Non-linear: used</a:t>
            </a:r>
            <a:r>
              <a:rPr lang="en-US" sz="1900" dirty="0">
                <a:latin typeface="Calibri" panose="020F0502020204030204" pitchFamily="34" charset="0"/>
                <a:cs typeface="Calibri" panose="020F0502020204030204" pitchFamily="34" charset="0"/>
              </a:rPr>
              <a:t> for </a:t>
            </a:r>
            <a:r>
              <a:rPr lang="en-US" sz="1900" b="1" dirty="0">
                <a:latin typeface="Calibri" panose="020F0502020204030204" pitchFamily="34" charset="0"/>
                <a:cs typeface="Calibri" panose="020F0502020204030204" pitchFamily="34" charset="0"/>
              </a:rPr>
              <a:t>non-linearly </a:t>
            </a:r>
            <a:r>
              <a:rPr lang="en-US" sz="1900" dirty="0">
                <a:latin typeface="Calibri" panose="020F0502020204030204" pitchFamily="34" charset="0"/>
                <a:cs typeface="Calibri" panose="020F0502020204030204" pitchFamily="34" charset="0"/>
              </a:rPr>
              <a:t>separated data, which </a:t>
            </a:r>
            <a:r>
              <a:rPr lang="en-US" sz="1900" b="1" dirty="0">
                <a:latin typeface="Calibri" panose="020F0502020204030204" pitchFamily="34" charset="0"/>
                <a:cs typeface="Calibri" panose="020F0502020204030204" pitchFamily="34" charset="0"/>
              </a:rPr>
              <a:t>means</a:t>
            </a:r>
            <a:r>
              <a:rPr lang="en-US" sz="19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900" b="1" dirty="0">
                <a:latin typeface="Calibri" panose="020F0502020204030204" pitchFamily="34" charset="0"/>
                <a:cs typeface="Calibri" panose="020F0502020204030204" pitchFamily="34" charset="0"/>
              </a:rPr>
              <a:t>if</a:t>
            </a:r>
            <a:r>
              <a:rPr lang="en-US" sz="1900" dirty="0">
                <a:latin typeface="Calibri" panose="020F0502020204030204" pitchFamily="34" charset="0"/>
                <a:cs typeface="Calibri" panose="020F0502020204030204" pitchFamily="34" charset="0"/>
              </a:rPr>
              <a:t> a dataset </a:t>
            </a:r>
            <a:r>
              <a:rPr lang="en-US" sz="1900" b="1" dirty="0">
                <a:latin typeface="Calibri" panose="020F0502020204030204" pitchFamily="34" charset="0"/>
                <a:cs typeface="Calibri" panose="020F0502020204030204" pitchFamily="34" charset="0"/>
              </a:rPr>
              <a:t>cannot</a:t>
            </a:r>
            <a:r>
              <a:rPr lang="en-US" sz="1900" dirty="0">
                <a:latin typeface="Calibri" panose="020F0502020204030204" pitchFamily="34" charset="0"/>
                <a:cs typeface="Calibri" panose="020F0502020204030204" pitchFamily="34" charset="0"/>
              </a:rPr>
              <a:t> be </a:t>
            </a:r>
            <a:r>
              <a:rPr lang="en-US" sz="1900" b="1" dirty="0">
                <a:latin typeface="Calibri" panose="020F0502020204030204" pitchFamily="34" charset="0"/>
                <a:cs typeface="Calibri" panose="020F0502020204030204" pitchFamily="34" charset="0"/>
              </a:rPr>
              <a:t>classified</a:t>
            </a:r>
            <a:r>
              <a:rPr lang="en-US" sz="1900" dirty="0">
                <a:latin typeface="Calibri" panose="020F0502020204030204" pitchFamily="34" charset="0"/>
                <a:cs typeface="Calibri" panose="020F0502020204030204" pitchFamily="34" charset="0"/>
              </a:rPr>
              <a:t> by using a </a:t>
            </a:r>
            <a:r>
              <a:rPr lang="en-US" sz="1900" b="1" dirty="0">
                <a:latin typeface="Calibri" panose="020F0502020204030204" pitchFamily="34" charset="0"/>
                <a:cs typeface="Calibri" panose="020F0502020204030204" pitchFamily="34" charset="0"/>
              </a:rPr>
              <a:t>straight line</a:t>
            </a:r>
            <a:r>
              <a:rPr lang="en-US" sz="1900" dirty="0">
                <a:latin typeface="Calibri" panose="020F0502020204030204" pitchFamily="34" charset="0"/>
                <a:cs typeface="Calibri" panose="020F0502020204030204" pitchFamily="34" charset="0"/>
              </a:rPr>
              <a:t>, then </a:t>
            </a:r>
            <a:r>
              <a:rPr lang="en-US" sz="1900" b="1" dirty="0">
                <a:latin typeface="Calibri" panose="020F0502020204030204" pitchFamily="34" charset="0"/>
                <a:cs typeface="Calibri" panose="020F0502020204030204" pitchFamily="34" charset="0"/>
              </a:rPr>
              <a:t>such data </a:t>
            </a:r>
            <a:r>
              <a:rPr lang="en-US" sz="1900" dirty="0">
                <a:latin typeface="Calibri" panose="020F0502020204030204" pitchFamily="34" charset="0"/>
                <a:cs typeface="Calibri" panose="020F0502020204030204" pitchFamily="34" charset="0"/>
              </a:rPr>
              <a:t>is termed as non-linear data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3380FA3-9BA6-ABF0-280C-C5D212DC0F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889" y="3148128"/>
            <a:ext cx="10246936" cy="3371466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06E44F1-3177-309C-F492-F69668E91581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345CEE13-4702-4667-B7BE-254DCC216F8A}" type="datetime1">
              <a:rPr lang="en-US" smtClean="0"/>
              <a:t>5/16/2024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4993FC-7D24-DFBB-8E20-147757EF6E4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52</a:t>
            </a:fld>
            <a:endParaRPr lang="en-US" dirty="0"/>
          </a:p>
        </p:txBody>
      </p:sp>
      <p:sp>
        <p:nvSpPr>
          <p:cNvPr id="5" name="Google Shape;289;p35">
            <a:extLst>
              <a:ext uri="{FF2B5EF4-FFF2-40B4-BE49-F238E27FC236}">
                <a16:creationId xmlns:a16="http://schemas.microsoft.com/office/drawing/2014/main" id="{FA1518A7-F5F0-4572-1AA5-C7688AF355DB}"/>
              </a:ext>
            </a:extLst>
          </p:cNvPr>
          <p:cNvSpPr txBox="1"/>
          <p:nvPr/>
        </p:nvSpPr>
        <p:spPr>
          <a:xfrm>
            <a:off x="838199" y="338407"/>
            <a:ext cx="10875579" cy="713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90000"/>
              </a:lnSpc>
              <a:buClr>
                <a:schemeClr val="dk1"/>
              </a:buClr>
              <a:buSzPts val="4800"/>
            </a:pPr>
            <a:r>
              <a:rPr lang="en-US" sz="3500" b="1" dirty="0">
                <a:latin typeface="Calibri" panose="020F0502020204030204" pitchFamily="34" charset="0"/>
                <a:cs typeface="Calibri" panose="020F0502020204030204" pitchFamily="34" charset="0"/>
              </a:rPr>
              <a:t>Supervised </a:t>
            </a:r>
            <a:r>
              <a:rPr lang="en-US" sz="3500" b="1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</a:t>
            </a:r>
            <a:r>
              <a:rPr lang="en-US" sz="3500" b="1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 - </a:t>
            </a:r>
            <a:r>
              <a:rPr lang="en-US" sz="36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Support Vector Machine SVM 2 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</a:pPr>
            <a:endParaRPr lang="en-US" sz="105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1085935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2D77431-6070-9281-D752-2FBC433F5E5B}"/>
              </a:ext>
            </a:extLst>
          </p:cNvPr>
          <p:cNvSpPr txBox="1"/>
          <p:nvPr/>
        </p:nvSpPr>
        <p:spPr>
          <a:xfrm>
            <a:off x="478222" y="925719"/>
            <a:ext cx="10805660" cy="3816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1600" b="1" dirty="0"/>
          </a:p>
          <a:p>
            <a:r>
              <a:rPr lang="en-US" sz="1600" b="1" dirty="0"/>
              <a:t>1- Linear SVM</a:t>
            </a:r>
            <a:r>
              <a:rPr lang="en-US" dirty="0"/>
              <a:t>:</a:t>
            </a:r>
          </a:p>
          <a:p>
            <a:endParaRPr lang="en-US" dirty="0"/>
          </a:p>
          <a:p>
            <a:r>
              <a:rPr lang="en-US" dirty="0"/>
              <a:t>Assume we have a dataset that has two labels (green and blue), and the dataset has two features x1 and x2. We want a classifier that can classify the pair(x1, x2) of coordinates in either green or blue. </a:t>
            </a:r>
          </a:p>
          <a:p>
            <a:endParaRPr lang="en-US" dirty="0"/>
          </a:p>
          <a:p>
            <a:r>
              <a:rPr lang="en-US" dirty="0"/>
              <a:t>We can put multiple lines that can separate these classes</a:t>
            </a:r>
          </a:p>
          <a:p>
            <a:endParaRPr lang="en-US" dirty="0"/>
          </a:p>
          <a:p>
            <a:r>
              <a:rPr lang="en-US" dirty="0"/>
              <a:t>The </a:t>
            </a:r>
            <a:r>
              <a:rPr lang="en-US" b="1" dirty="0"/>
              <a:t>SVM</a:t>
            </a:r>
            <a:r>
              <a:rPr lang="en-US" dirty="0"/>
              <a:t> algorithm helps to find the </a:t>
            </a:r>
            <a:r>
              <a:rPr lang="en-US" b="1" dirty="0"/>
              <a:t>best line or decision boundary</a:t>
            </a:r>
            <a:r>
              <a:rPr lang="en-US" dirty="0"/>
              <a:t>;  this best boundary or region is called as a </a:t>
            </a:r>
            <a:r>
              <a:rPr lang="en-US" b="1" dirty="0"/>
              <a:t>hyperplane</a:t>
            </a:r>
          </a:p>
          <a:p>
            <a:endParaRPr lang="en-US" dirty="0"/>
          </a:p>
          <a:p>
            <a:r>
              <a:rPr lang="en-US" b="1" dirty="0"/>
              <a:t>SVM</a:t>
            </a:r>
            <a:r>
              <a:rPr lang="en-US" dirty="0"/>
              <a:t> algorithm finds the </a:t>
            </a:r>
            <a:r>
              <a:rPr lang="en-US" b="1" dirty="0"/>
              <a:t>closest</a:t>
            </a:r>
            <a:r>
              <a:rPr lang="en-US" dirty="0"/>
              <a:t> </a:t>
            </a:r>
            <a:r>
              <a:rPr lang="en-US" b="1" dirty="0"/>
              <a:t>point</a:t>
            </a:r>
            <a:r>
              <a:rPr lang="en-US" dirty="0"/>
              <a:t> of the lines from both the classes.</a:t>
            </a:r>
          </a:p>
          <a:p>
            <a:endParaRPr lang="en-US" dirty="0"/>
          </a:p>
          <a:p>
            <a:r>
              <a:rPr lang="en-US" dirty="0"/>
              <a:t>The </a:t>
            </a:r>
            <a:r>
              <a:rPr lang="en-US" b="1" dirty="0"/>
              <a:t>distance</a:t>
            </a:r>
            <a:r>
              <a:rPr lang="en-US" dirty="0"/>
              <a:t> between the vectors and the hyperplane is called as </a:t>
            </a:r>
            <a:r>
              <a:rPr lang="en-US" b="1" dirty="0"/>
              <a:t>margin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the goal of </a:t>
            </a:r>
            <a:r>
              <a:rPr lang="en-US" b="1" dirty="0"/>
              <a:t>SVM</a:t>
            </a:r>
            <a:r>
              <a:rPr lang="en-US" dirty="0"/>
              <a:t> is to </a:t>
            </a:r>
            <a:r>
              <a:rPr lang="en-US" b="1" dirty="0"/>
              <a:t>maximize</a:t>
            </a:r>
            <a:r>
              <a:rPr lang="en-US" dirty="0"/>
              <a:t> this </a:t>
            </a:r>
            <a:r>
              <a:rPr lang="en-US" b="1" dirty="0"/>
              <a:t>margin</a:t>
            </a:r>
          </a:p>
          <a:p>
            <a:endParaRPr lang="en-US" dirty="0"/>
          </a:p>
          <a:p>
            <a:r>
              <a:rPr lang="en-US" dirty="0"/>
              <a:t>The hyperplane with maximum margin is called the </a:t>
            </a:r>
            <a:r>
              <a:rPr lang="en-US" b="1" dirty="0"/>
              <a:t>optimal hyperplane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9DAF44C-E12D-42D3-4E9D-4C33074CFE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263" y="5030379"/>
            <a:ext cx="2219963" cy="182762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F8B313B-F149-765F-4425-0D8B73D0B3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6870" y="4999814"/>
            <a:ext cx="2140866" cy="180692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7BA1036-BA86-3355-3D03-522ECC0DEE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4697" y="3742444"/>
            <a:ext cx="3871227" cy="3115556"/>
          </a:xfrm>
          <a:prstGeom prst="rect">
            <a:avLst/>
          </a:prstGeom>
        </p:spPr>
      </p:pic>
      <p:sp>
        <p:nvSpPr>
          <p:cNvPr id="18" name="Arrow: Right 17">
            <a:extLst>
              <a:ext uri="{FF2B5EF4-FFF2-40B4-BE49-F238E27FC236}">
                <a16:creationId xmlns:a16="http://schemas.microsoft.com/office/drawing/2014/main" id="{20FE4F6C-5718-E831-6681-A81A5192AE37}"/>
              </a:ext>
            </a:extLst>
          </p:cNvPr>
          <p:cNvSpPr/>
          <p:nvPr/>
        </p:nvSpPr>
        <p:spPr>
          <a:xfrm>
            <a:off x="2611272" y="5468724"/>
            <a:ext cx="1197205" cy="923827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8B8808AB-8508-4172-2AFD-512A33A10930}"/>
              </a:ext>
            </a:extLst>
          </p:cNvPr>
          <p:cNvSpPr/>
          <p:nvPr/>
        </p:nvSpPr>
        <p:spPr>
          <a:xfrm>
            <a:off x="7046193" y="5441364"/>
            <a:ext cx="1197205" cy="923827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7C2059F-557E-DA98-05B2-E1687D5B7B64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81DC3266-4145-47F9-B00C-1482691F44BA}" type="datetime1">
              <a:rPr lang="en-US" smtClean="0"/>
              <a:t>5/16/2024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BE3F73-2352-5B02-B914-FE8E314C9BF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53</a:t>
            </a:fld>
            <a:endParaRPr lang="en-US" dirty="0"/>
          </a:p>
        </p:txBody>
      </p:sp>
      <p:sp>
        <p:nvSpPr>
          <p:cNvPr id="5" name="Google Shape;289;p35">
            <a:extLst>
              <a:ext uri="{FF2B5EF4-FFF2-40B4-BE49-F238E27FC236}">
                <a16:creationId xmlns:a16="http://schemas.microsoft.com/office/drawing/2014/main" id="{AC376D58-BBAC-69A4-327F-985BB4623130}"/>
              </a:ext>
            </a:extLst>
          </p:cNvPr>
          <p:cNvSpPr txBox="1"/>
          <p:nvPr/>
        </p:nvSpPr>
        <p:spPr>
          <a:xfrm>
            <a:off x="838199" y="338407"/>
            <a:ext cx="10875579" cy="713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90000"/>
              </a:lnSpc>
              <a:buClr>
                <a:schemeClr val="dk1"/>
              </a:buClr>
              <a:buSzPts val="4800"/>
            </a:pPr>
            <a:r>
              <a:rPr lang="en-US" sz="3600" b="1" dirty="0">
                <a:latin typeface="Calibri" panose="020F0502020204030204" pitchFamily="34" charset="0"/>
                <a:cs typeface="Calibri" panose="020F0502020204030204" pitchFamily="34" charset="0"/>
              </a:rPr>
              <a:t>Supervised </a:t>
            </a:r>
            <a:r>
              <a:rPr lang="en-US" sz="3600" b="1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</a:t>
            </a:r>
            <a:r>
              <a:rPr lang="en-US" sz="3600" b="1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 - </a:t>
            </a:r>
            <a:r>
              <a:rPr lang="en-US" sz="3600" b="1" i="0" u="none" strike="noStrike" cap="none" dirty="0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SVM 3 </a:t>
            </a:r>
            <a:r>
              <a:rPr lang="en-US" sz="3600" b="1" dirty="0">
                <a:latin typeface="Calibri" panose="020F0502020204030204" pitchFamily="34" charset="0"/>
                <a:cs typeface="Calibri" panose="020F0502020204030204" pitchFamily="34" charset="0"/>
              </a:rPr>
              <a:t>How does SVM works</a:t>
            </a:r>
          </a:p>
        </p:txBody>
      </p:sp>
    </p:spTree>
    <p:extLst>
      <p:ext uri="{BB962C8B-B14F-4D97-AF65-F5344CB8AC3E}">
        <p14:creationId xmlns:p14="http://schemas.microsoft.com/office/powerpoint/2010/main" val="81243638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7E17D9D-4CD5-5611-6D34-4A28D93A41EA}"/>
              </a:ext>
            </a:extLst>
          </p:cNvPr>
          <p:cNvSpPr txBox="1"/>
          <p:nvPr/>
        </p:nvSpPr>
        <p:spPr>
          <a:xfrm>
            <a:off x="478222" y="879922"/>
            <a:ext cx="8981088" cy="1554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19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900" b="1" dirty="0">
                <a:latin typeface="Calibri" panose="020F0502020204030204" pitchFamily="34" charset="0"/>
                <a:cs typeface="Calibri" panose="020F0502020204030204" pitchFamily="34" charset="0"/>
              </a:rPr>
              <a:t>2- Non-Linear SVM:</a:t>
            </a:r>
            <a:endParaRPr lang="en-US" sz="19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900" dirty="0">
                <a:latin typeface="Calibri" panose="020F0502020204030204" pitchFamily="34" charset="0"/>
                <a:cs typeface="Calibri" panose="020F0502020204030204" pitchFamily="34" charset="0"/>
              </a:rPr>
              <a:t>We cannot draw a single straight line to segregate non-linear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900" dirty="0">
                <a:latin typeface="Calibri" panose="020F0502020204030204" pitchFamily="34" charset="0"/>
                <a:cs typeface="Calibri" panose="020F0502020204030204" pitchFamily="34" charset="0"/>
              </a:rPr>
              <a:t>For linear data, we have used two dimensions x and 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900" dirty="0">
                <a:latin typeface="Calibri" panose="020F0502020204030204" pitchFamily="34" charset="0"/>
                <a:cs typeface="Calibri" panose="020F0502020204030204" pitchFamily="34" charset="0"/>
              </a:rPr>
              <a:t>So, for non-linear data, we will add a </a:t>
            </a:r>
            <a:r>
              <a:rPr lang="en-US" sz="1900" b="1" dirty="0">
                <a:latin typeface="Calibri" panose="020F0502020204030204" pitchFamily="34" charset="0"/>
                <a:cs typeface="Calibri" panose="020F0502020204030204" pitchFamily="34" charset="0"/>
              </a:rPr>
              <a:t>third-dimension z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CC7F196-BCC4-8E0E-C8CD-B33C525714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06" y="2310510"/>
            <a:ext cx="2231441" cy="2001659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631B1A31-5FA1-B082-587A-471E53919E3C}"/>
              </a:ext>
            </a:extLst>
          </p:cNvPr>
          <p:cNvSpPr/>
          <p:nvPr/>
        </p:nvSpPr>
        <p:spPr>
          <a:xfrm>
            <a:off x="2517190" y="2937186"/>
            <a:ext cx="1715445" cy="721196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Adding the third dimension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94AD976-4E00-90FA-BBC2-019B526730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4575" y="2550016"/>
            <a:ext cx="2246862" cy="197416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6D4C1CC-D42C-C4B3-A75B-B0F3ADEFCA19}"/>
              </a:ext>
            </a:extLst>
          </p:cNvPr>
          <p:cNvSpPr txBox="1"/>
          <p:nvPr/>
        </p:nvSpPr>
        <p:spPr>
          <a:xfrm>
            <a:off x="4053357" y="2546996"/>
            <a:ext cx="132537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z=x^2 +y^2</a:t>
            </a: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7E9AB8A5-63FA-436E-95FD-550DBC984523}"/>
              </a:ext>
            </a:extLst>
          </p:cNvPr>
          <p:cNvSpPr/>
          <p:nvPr/>
        </p:nvSpPr>
        <p:spPr>
          <a:xfrm>
            <a:off x="7062655" y="2820759"/>
            <a:ext cx="1977824" cy="837623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SVM will divide the datasets into classes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7E05250-A2AA-5A35-2E86-BEAF3ED2A7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08595" y="1849892"/>
            <a:ext cx="2614010" cy="2448722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8617CC2-AA64-8B8F-D714-602EEAB971D3}"/>
              </a:ext>
            </a:extLst>
          </p:cNvPr>
          <p:cNvSpPr txBox="1"/>
          <p:nvPr/>
        </p:nvSpPr>
        <p:spPr>
          <a:xfrm>
            <a:off x="10515600" y="935051"/>
            <a:ext cx="1698992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It is looking like a plane parallel to the x-axis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B1675FC-8F23-5037-8973-B315CAA20E3C}"/>
              </a:ext>
            </a:extLst>
          </p:cNvPr>
          <p:cNvCxnSpPr>
            <a:cxnSpLocks/>
          </p:cNvCxnSpPr>
          <p:nvPr/>
        </p:nvCxnSpPr>
        <p:spPr>
          <a:xfrm flipH="1">
            <a:off x="11510128" y="2034389"/>
            <a:ext cx="312477" cy="181174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E83D5B02-E914-89DA-478C-E46700751B30}"/>
              </a:ext>
            </a:extLst>
          </p:cNvPr>
          <p:cNvSpPr/>
          <p:nvPr/>
        </p:nvSpPr>
        <p:spPr>
          <a:xfrm flipH="1">
            <a:off x="10279422" y="4652089"/>
            <a:ext cx="1698416" cy="917231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Convert it in 2d space with z=1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B5F6BA85-1FA7-74BC-D602-4FB0EC6434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48744" y="4072392"/>
            <a:ext cx="2698056" cy="213683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754069CB-0984-6E56-B9A8-6E2F007F21E8}"/>
              </a:ext>
            </a:extLst>
          </p:cNvPr>
          <p:cNvSpPr txBox="1"/>
          <p:nvPr/>
        </p:nvSpPr>
        <p:spPr>
          <a:xfrm>
            <a:off x="2927192" y="2778953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91E58F6-199E-573D-813D-A62BDECB3F3B}"/>
              </a:ext>
            </a:extLst>
          </p:cNvPr>
          <p:cNvSpPr txBox="1"/>
          <p:nvPr/>
        </p:nvSpPr>
        <p:spPr>
          <a:xfrm>
            <a:off x="7734802" y="2734105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2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5F867D3-B5B4-2A06-F007-2900029B08F7}"/>
              </a:ext>
            </a:extLst>
          </p:cNvPr>
          <p:cNvSpPr txBox="1"/>
          <p:nvPr/>
        </p:nvSpPr>
        <p:spPr>
          <a:xfrm>
            <a:off x="11128342" y="4523587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3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09B5FF7-0C3D-F2F4-D6C1-9E2369FA006E}"/>
              </a:ext>
            </a:extLst>
          </p:cNvPr>
          <p:cNvSpPr txBox="1"/>
          <p:nvPr/>
        </p:nvSpPr>
        <p:spPr>
          <a:xfrm>
            <a:off x="7332064" y="6148846"/>
            <a:ext cx="273141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We get a circumference of radius 1 in case of non-linear data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B1103C25-DC1B-33B0-3B8A-2A491D2DABA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106" y="4551661"/>
            <a:ext cx="5526833" cy="2208290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56CBA4-5ABC-2C76-D54E-627856678394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EE706C21-0327-4940-B510-D9DA27EC6FB0}" type="datetime1">
              <a:rPr lang="en-US" smtClean="0"/>
              <a:t>5/16/2024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D62B3E-C69A-42CB-F092-30C413DC70C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54</a:t>
            </a:fld>
            <a:endParaRPr lang="en-US" dirty="0"/>
          </a:p>
        </p:txBody>
      </p:sp>
      <p:sp>
        <p:nvSpPr>
          <p:cNvPr id="5" name="Google Shape;289;p35">
            <a:extLst>
              <a:ext uri="{FF2B5EF4-FFF2-40B4-BE49-F238E27FC236}">
                <a16:creationId xmlns:a16="http://schemas.microsoft.com/office/drawing/2014/main" id="{FC75FD6B-85B1-01D8-59B7-7933932FB400}"/>
              </a:ext>
            </a:extLst>
          </p:cNvPr>
          <p:cNvSpPr txBox="1"/>
          <p:nvPr/>
        </p:nvSpPr>
        <p:spPr>
          <a:xfrm>
            <a:off x="838199" y="338407"/>
            <a:ext cx="10875579" cy="713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90000"/>
              </a:lnSpc>
              <a:buClr>
                <a:schemeClr val="dk1"/>
              </a:buClr>
              <a:buSzPts val="4800"/>
            </a:pPr>
            <a:r>
              <a:rPr lang="en-US" sz="3500" b="1" dirty="0">
                <a:latin typeface="Calibri" panose="020F0502020204030204" pitchFamily="34" charset="0"/>
                <a:cs typeface="Calibri" panose="020F0502020204030204" pitchFamily="34" charset="0"/>
              </a:rPr>
              <a:t>Supervised </a:t>
            </a:r>
            <a:r>
              <a:rPr lang="en-US" sz="3500" b="1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</a:t>
            </a:r>
            <a:r>
              <a:rPr lang="en-US" sz="3500" b="1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 - </a:t>
            </a:r>
            <a:r>
              <a:rPr lang="en-US" sz="36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Support Vector Machine SVM 4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</a:pPr>
            <a:endParaRPr lang="en-US" sz="105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6519074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4E8BF48-232A-1C63-68B9-1F91C52F49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6824" y="1356674"/>
            <a:ext cx="7400042" cy="4933361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AD0190D-A6E5-1DCD-9D7D-9053E999CCF4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EAB2349C-A54D-4E4C-A9EC-93F442CCBF3C}" type="datetime1">
              <a:rPr lang="en-US" smtClean="0"/>
              <a:t>5/16/2024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72A79D-EF52-9F8B-16C8-3284E9DB8F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55</a:t>
            </a:fld>
            <a:endParaRPr lang="en-US" dirty="0"/>
          </a:p>
        </p:txBody>
      </p:sp>
      <p:sp>
        <p:nvSpPr>
          <p:cNvPr id="6" name="Google Shape;289;p35">
            <a:extLst>
              <a:ext uri="{FF2B5EF4-FFF2-40B4-BE49-F238E27FC236}">
                <a16:creationId xmlns:a16="http://schemas.microsoft.com/office/drawing/2014/main" id="{520D4190-F7D4-D87D-FACF-BCAEA42FF4C3}"/>
              </a:ext>
            </a:extLst>
          </p:cNvPr>
          <p:cNvSpPr txBox="1"/>
          <p:nvPr/>
        </p:nvSpPr>
        <p:spPr>
          <a:xfrm>
            <a:off x="838199" y="338407"/>
            <a:ext cx="10875579" cy="713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90000"/>
              </a:lnSpc>
              <a:buClr>
                <a:schemeClr val="dk1"/>
              </a:buClr>
              <a:buSzPts val="4800"/>
            </a:pPr>
            <a:r>
              <a:rPr lang="en-US" sz="3500" b="1" dirty="0">
                <a:latin typeface="Calibri" panose="020F0502020204030204" pitchFamily="34" charset="0"/>
                <a:cs typeface="Calibri" panose="020F0502020204030204" pitchFamily="34" charset="0"/>
              </a:rPr>
              <a:t>Supervised </a:t>
            </a:r>
            <a:r>
              <a:rPr lang="en-US" sz="3500" b="1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</a:t>
            </a:r>
            <a:r>
              <a:rPr lang="en-US" sz="3500" b="1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 - </a:t>
            </a:r>
            <a:r>
              <a:rPr lang="en-US" sz="36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Support Vector Machine SVM 5 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</a:pPr>
            <a:endParaRPr lang="en-US" sz="105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9722517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1"/>
          <p:cNvSpPr txBox="1"/>
          <p:nvPr/>
        </p:nvSpPr>
        <p:spPr>
          <a:xfrm>
            <a:off x="299544" y="1098941"/>
            <a:ext cx="6911855" cy="5262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endParaRPr lang="en-US" sz="2400" b="1" i="0" u="none" strike="noStrike" cap="none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2400" b="1" i="0" u="none" strike="noStrike" cap="none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Decision Tree 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is a </a:t>
            </a:r>
            <a:r>
              <a:rPr lang="en-US" sz="2400" b="1" i="0" u="none" strike="noStrike" cap="none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Supervised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lang="en-US" sz="2400" b="1" i="0" u="none" strike="noStrike" cap="none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learning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lang="en-US" sz="2400" b="1" i="0" u="none" strike="noStrike" cap="none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technique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that </a:t>
            </a:r>
            <a:r>
              <a:rPr lang="en-US" sz="2400" b="1" i="0" u="none" strike="noStrike" cap="none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can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be </a:t>
            </a:r>
            <a:r>
              <a:rPr lang="en-US" sz="2400" b="1" i="0" u="none" strike="noStrike" cap="none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used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for both </a:t>
            </a:r>
            <a:r>
              <a:rPr lang="en-US" sz="2400" b="1" i="0" u="none" strike="noStrike" cap="none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Classification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and </a:t>
            </a:r>
            <a:r>
              <a:rPr lang="en-US" sz="2400" b="1" i="0" u="none" strike="noStrike" cap="none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Regression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problems</a:t>
            </a:r>
            <a:endParaRPr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marR="0" lvl="0" indent="-196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2400" b="0" i="0" u="none" strike="noStrike" cap="none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2400" b="0" i="0" u="none" strike="noStrike" cap="none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There are </a:t>
            </a:r>
            <a:r>
              <a:rPr lang="en-US" sz="2400" b="1" i="0" u="none" strike="noStrike" cap="none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two types 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of nodes in decision tree:</a:t>
            </a:r>
            <a:endParaRPr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2400" b="1" i="0" u="none" strike="noStrike" cap="none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Decision Node : 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are used to make any decision and have multiple branches</a:t>
            </a:r>
            <a:endParaRPr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2400" b="1" i="0" u="none" strike="noStrike" cap="none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Leaf Node 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: are the output of those decisions and do not contain any further branches</a:t>
            </a:r>
            <a:endParaRPr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marR="0" lvl="0" indent="-196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2400" b="0" i="0" u="none" strike="noStrike" cap="none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2400" b="1" i="0" u="none" strike="noStrike" cap="none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A decision tree </a:t>
            </a:r>
            <a:r>
              <a:rPr lang="en-US" sz="2400" i="0" u="none" strike="noStrike" cap="none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can</a:t>
            </a:r>
            <a:r>
              <a:rPr lang="en-US" sz="2400" b="1" i="0" u="none" strike="noStrike" cap="none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contain 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categorical data </a:t>
            </a:r>
            <a:r>
              <a:rPr lang="en-US" sz="2400" b="1" i="0" u="none" strike="noStrike" cap="none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(YES/NO) 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as well as </a:t>
            </a:r>
            <a:r>
              <a:rPr lang="en-US" sz="2400" b="1" i="0" u="none" strike="noStrike" cap="none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numeric data</a:t>
            </a:r>
            <a:endParaRPr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marR="0" lvl="0" indent="-196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2400" b="0" i="0" u="none" strike="noStrike" cap="none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pic>
        <p:nvPicPr>
          <p:cNvPr id="245" name="Google Shape;245;p21" descr="Diagram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00039" y="362411"/>
            <a:ext cx="4791961" cy="306658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21" descr="Chart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211399" y="4107437"/>
            <a:ext cx="4794163" cy="241215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9057E2-24D4-E84A-5E17-4E7E029ED14D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0289D228-DF78-4E9C-A430-E1EA397659AD}" type="datetime1">
              <a:rPr lang="en-US" smtClean="0"/>
              <a:t>5/16/2024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0E2D2B-B67C-FC83-29FA-50EAF008953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56</a:t>
            </a:fld>
            <a:endParaRPr lang="en-US" dirty="0"/>
          </a:p>
        </p:txBody>
      </p:sp>
      <p:sp>
        <p:nvSpPr>
          <p:cNvPr id="4" name="Google Shape;289;p35">
            <a:extLst>
              <a:ext uri="{FF2B5EF4-FFF2-40B4-BE49-F238E27FC236}">
                <a16:creationId xmlns:a16="http://schemas.microsoft.com/office/drawing/2014/main" id="{5B0CA9CF-46FF-60DA-7C7F-60A0F54FEC57}"/>
              </a:ext>
            </a:extLst>
          </p:cNvPr>
          <p:cNvSpPr txBox="1"/>
          <p:nvPr/>
        </p:nvSpPr>
        <p:spPr>
          <a:xfrm>
            <a:off x="838199" y="338407"/>
            <a:ext cx="10875579" cy="713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90000"/>
              </a:lnSpc>
              <a:buClr>
                <a:schemeClr val="dk1"/>
              </a:buClr>
              <a:buSzPts val="4800"/>
            </a:pPr>
            <a:r>
              <a:rPr lang="en-US" sz="3500" b="1" dirty="0">
                <a:latin typeface="Calibri" panose="020F0502020204030204" pitchFamily="34" charset="0"/>
                <a:cs typeface="Calibri" panose="020F0502020204030204" pitchFamily="34" charset="0"/>
              </a:rPr>
              <a:t>Supervised </a:t>
            </a:r>
            <a:r>
              <a:rPr lang="en-US" sz="3500" b="1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</a:t>
            </a:r>
            <a:r>
              <a:rPr lang="en-US" sz="3500" b="1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 -  </a:t>
            </a:r>
            <a:r>
              <a:rPr lang="en-US" sz="36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Decision Tree 1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</a:pPr>
            <a:endParaRPr lang="en-US" sz="105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15e8078918d_0_0"/>
          <p:cNvSpPr txBox="1"/>
          <p:nvPr/>
        </p:nvSpPr>
        <p:spPr>
          <a:xfrm>
            <a:off x="0" y="1223505"/>
            <a:ext cx="4226700" cy="2677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2400" b="0" i="0" u="none" strike="noStrike" cap="none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Example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A </a:t>
            </a:r>
            <a:r>
              <a:rPr lang="en-US" sz="2400" b="1" i="0" u="none" strike="noStrike" cap="none" dirty="0">
                <a:solidFill>
                  <a:srgbClr val="00000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decision node 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(e.g., </a:t>
            </a:r>
            <a:r>
              <a:rPr lang="en-US" sz="2400" b="1" i="0" u="none" strike="noStrike" cap="none" dirty="0">
                <a:solidFill>
                  <a:srgbClr val="00000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Outlook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) has </a:t>
            </a:r>
            <a:r>
              <a:rPr lang="en-US" sz="2400" b="1" i="0" u="none" strike="noStrike" cap="none" dirty="0">
                <a:solidFill>
                  <a:srgbClr val="00000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two or more branches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(e.g., </a:t>
            </a:r>
            <a:r>
              <a:rPr lang="en-US" sz="2400" b="1" i="0" u="none" strike="noStrike" cap="none" dirty="0">
                <a:solidFill>
                  <a:srgbClr val="00000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Sunny, Overcast and Rainy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). </a:t>
            </a:r>
            <a:r>
              <a:rPr lang="en-US" sz="2400" b="1" i="0" u="none" strike="noStrike" cap="none" dirty="0">
                <a:solidFill>
                  <a:srgbClr val="00000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Leaf node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(e.g., </a:t>
            </a:r>
            <a:r>
              <a:rPr lang="en-US" sz="2400" b="1" i="0" u="none" strike="noStrike" cap="none" dirty="0">
                <a:solidFill>
                  <a:srgbClr val="00000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Play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) </a:t>
            </a:r>
            <a:r>
              <a:rPr lang="en-US" sz="2400" b="1" i="0" u="none" strike="noStrike" cap="none" dirty="0">
                <a:solidFill>
                  <a:srgbClr val="00000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represents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a classification or decision.</a:t>
            </a:r>
            <a:endParaRPr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marR="0" lvl="0" indent="-196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2400" b="0" i="0" u="none" strike="noStrike" cap="none" dirty="0">
              <a:solidFill>
                <a:srgbClr val="000000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pic>
        <p:nvPicPr>
          <p:cNvPr id="254" name="Google Shape;254;g15e8078918d_0_0" descr="Diagram&#10;&#10;Description automatically generated with medium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46917" y="1052044"/>
            <a:ext cx="7672439" cy="510616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96512D4-323E-01AA-A9C8-F3F23078BF75}"/>
              </a:ext>
            </a:extLst>
          </p:cNvPr>
          <p:cNvSpPr txBox="1"/>
          <p:nvPr/>
        </p:nvSpPr>
        <p:spPr>
          <a:xfrm>
            <a:off x="0" y="6015155"/>
            <a:ext cx="6858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4" indent="-196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For more details :</a:t>
            </a:r>
            <a:endParaRPr lang="en-US" sz="2400" b="0" i="0" u="none" strike="noStrike" cap="none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285750" marR="0" lvl="0" indent="-196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  <a:hlinkClick r:id="rId4"/>
              </a:rPr>
              <a:t>https://www.saedsayad.com/decision_tree.htm</a:t>
            </a:r>
            <a:endParaRPr lang="en-US" sz="2400" b="0" i="0" u="none" strike="noStrike" cap="none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9D7CCF-6D96-7DDF-09BE-C08B71E8100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57</a:t>
            </a:fld>
            <a:endParaRPr lang="en-US" dirty="0"/>
          </a:p>
        </p:txBody>
      </p:sp>
      <p:sp>
        <p:nvSpPr>
          <p:cNvPr id="5" name="Google Shape;289;p35">
            <a:extLst>
              <a:ext uri="{FF2B5EF4-FFF2-40B4-BE49-F238E27FC236}">
                <a16:creationId xmlns:a16="http://schemas.microsoft.com/office/drawing/2014/main" id="{7D069FAC-2B99-9C42-B64F-7189B8051980}"/>
              </a:ext>
            </a:extLst>
          </p:cNvPr>
          <p:cNvSpPr txBox="1"/>
          <p:nvPr/>
        </p:nvSpPr>
        <p:spPr>
          <a:xfrm>
            <a:off x="838199" y="338407"/>
            <a:ext cx="10875579" cy="713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90000"/>
              </a:lnSpc>
              <a:buClr>
                <a:schemeClr val="dk1"/>
              </a:buClr>
              <a:buSzPts val="4800"/>
            </a:pPr>
            <a:r>
              <a:rPr lang="en-US" sz="3500" b="1" dirty="0">
                <a:latin typeface="Calibri" panose="020F0502020204030204" pitchFamily="34" charset="0"/>
                <a:cs typeface="Calibri" panose="020F0502020204030204" pitchFamily="34" charset="0"/>
              </a:rPr>
              <a:t>Supervised </a:t>
            </a:r>
            <a:r>
              <a:rPr lang="en-US" sz="3500" b="1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</a:t>
            </a:r>
            <a:r>
              <a:rPr lang="en-US" sz="3500" b="1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 -  </a:t>
            </a:r>
            <a:r>
              <a:rPr lang="en-US" sz="36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Decision Tree 2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</a:pPr>
            <a:endParaRPr lang="en-US" sz="105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ED1E223-C2BF-B52C-0D5F-DFA06DF5B759}"/>
              </a:ext>
            </a:extLst>
          </p:cNvPr>
          <p:cNvSpPr txBox="1"/>
          <p:nvPr/>
        </p:nvSpPr>
        <p:spPr>
          <a:xfrm>
            <a:off x="94267" y="1246234"/>
            <a:ext cx="857367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1" dirty="0">
                <a:latin typeface="Calibri" panose="020F0502020204030204" pitchFamily="34" charset="0"/>
                <a:cs typeface="Calibri" panose="020F0502020204030204" pitchFamily="34" charset="0"/>
              </a:rPr>
              <a:t>How to build a Decision Tree?</a:t>
            </a:r>
            <a:endParaRPr lang="en-US" sz="21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100" dirty="0">
                <a:latin typeface="Calibri" panose="020F0502020204030204" pitchFamily="34" charset="0"/>
                <a:cs typeface="Calibri" panose="020F0502020204030204" pitchFamily="34" charset="0"/>
              </a:rPr>
              <a:t>Step-1: </a:t>
            </a:r>
            <a:r>
              <a:rPr lang="en-US" sz="2100" b="1" dirty="0">
                <a:latin typeface="Calibri" panose="020F0502020204030204" pitchFamily="34" charset="0"/>
                <a:cs typeface="Calibri" panose="020F0502020204030204" pitchFamily="34" charset="0"/>
              </a:rPr>
              <a:t>Calculate</a:t>
            </a:r>
            <a:r>
              <a:rPr lang="en-US" sz="21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1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Entropy</a:t>
            </a:r>
            <a:r>
              <a:rPr lang="en-US" sz="2100" dirty="0">
                <a:latin typeface="Calibri" panose="020F0502020204030204" pitchFamily="34" charset="0"/>
                <a:cs typeface="Calibri" panose="020F0502020204030204" pitchFamily="34" charset="0"/>
              </a:rPr>
              <a:t> for </a:t>
            </a:r>
            <a:r>
              <a:rPr lang="en-US" sz="2100" b="1" dirty="0">
                <a:latin typeface="Calibri" panose="020F0502020204030204" pitchFamily="34" charset="0"/>
                <a:cs typeface="Calibri" panose="020F0502020204030204" pitchFamily="34" charset="0"/>
              </a:rPr>
              <a:t>one</a:t>
            </a:r>
            <a:r>
              <a:rPr lang="en-US" sz="2100" dirty="0">
                <a:latin typeface="Calibri" panose="020F0502020204030204" pitchFamily="34" charset="0"/>
                <a:cs typeface="Calibri" panose="020F0502020204030204" pitchFamily="34" charset="0"/>
              </a:rPr>
              <a:t> attribute (Target/Label)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100" dirty="0">
                <a:latin typeface="Calibri" panose="020F0502020204030204" pitchFamily="34" charset="0"/>
                <a:cs typeface="Calibri" panose="020F0502020204030204" pitchFamily="34" charset="0"/>
              </a:rPr>
              <a:t>Step-2: For </a:t>
            </a:r>
            <a:r>
              <a:rPr lang="en-US" sz="2100" b="1" dirty="0">
                <a:latin typeface="Calibri" panose="020F0502020204030204" pitchFamily="34" charset="0"/>
                <a:cs typeface="Calibri" panose="020F0502020204030204" pitchFamily="34" charset="0"/>
              </a:rPr>
              <a:t>each attribute </a:t>
            </a:r>
            <a:r>
              <a:rPr lang="en-US" sz="2100" dirty="0">
                <a:latin typeface="Calibri" panose="020F0502020204030204" pitchFamily="34" charset="0"/>
                <a:cs typeface="Calibri" panose="020F0502020204030204" pitchFamily="34" charset="0"/>
              </a:rPr>
              <a:t>in the dataset calculate the </a:t>
            </a:r>
            <a:r>
              <a:rPr lang="en-US" sz="2100" b="1" dirty="0">
                <a:latin typeface="Calibri" panose="020F0502020204030204" pitchFamily="34" charset="0"/>
                <a:cs typeface="Calibri" panose="020F0502020204030204" pitchFamily="34" charset="0"/>
              </a:rPr>
              <a:t>Entropy</a:t>
            </a:r>
            <a:r>
              <a:rPr lang="en-US" sz="2100" dirty="0">
                <a:latin typeface="Calibri" panose="020F0502020204030204" pitchFamily="34" charset="0"/>
                <a:cs typeface="Calibri" panose="020F0502020204030204" pitchFamily="34" charset="0"/>
              </a:rPr>
              <a:t> for </a:t>
            </a:r>
            <a:r>
              <a:rPr lang="en-US" sz="2100" b="1" dirty="0">
                <a:latin typeface="Calibri" panose="020F0502020204030204" pitchFamily="34" charset="0"/>
                <a:cs typeface="Calibri" panose="020F0502020204030204" pitchFamily="34" charset="0"/>
              </a:rPr>
              <a:t>two</a:t>
            </a:r>
            <a:r>
              <a:rPr lang="en-US" sz="2100" dirty="0">
                <a:latin typeface="Calibri" panose="020F0502020204030204" pitchFamily="34" charset="0"/>
                <a:cs typeface="Calibri" panose="020F0502020204030204" pitchFamily="34" charset="0"/>
              </a:rPr>
              <a:t> attributes (feature and target)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100" dirty="0">
                <a:latin typeface="Calibri" panose="020F0502020204030204" pitchFamily="34" charset="0"/>
                <a:cs typeface="Calibri" panose="020F0502020204030204" pitchFamily="34" charset="0"/>
              </a:rPr>
              <a:t>Step-3: </a:t>
            </a:r>
            <a:r>
              <a:rPr lang="en-US" sz="2100" b="1" dirty="0">
                <a:latin typeface="Calibri" panose="020F0502020204030204" pitchFamily="34" charset="0"/>
                <a:cs typeface="Calibri" panose="020F0502020204030204" pitchFamily="34" charset="0"/>
              </a:rPr>
              <a:t>Calculate</a:t>
            </a:r>
            <a:r>
              <a:rPr lang="en-US" sz="21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1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Information Gain</a:t>
            </a:r>
            <a:r>
              <a:rPr lang="en-US" sz="2100" dirty="0"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100" dirty="0">
                <a:latin typeface="Calibri" panose="020F0502020204030204" pitchFamily="34" charset="0"/>
                <a:cs typeface="Calibri" panose="020F0502020204030204" pitchFamily="34" charset="0"/>
              </a:rPr>
              <a:t>Step-4: </a:t>
            </a:r>
            <a:r>
              <a:rPr lang="en-US" sz="2100" b="1" dirty="0">
                <a:latin typeface="Calibri" panose="020F0502020204030204" pitchFamily="34" charset="0"/>
                <a:cs typeface="Calibri" panose="020F0502020204030204" pitchFamily="34" charset="0"/>
              </a:rPr>
              <a:t>Choose attribute </a:t>
            </a:r>
            <a:r>
              <a:rPr lang="en-US" sz="2100" dirty="0">
                <a:latin typeface="Calibri" panose="020F0502020204030204" pitchFamily="34" charset="0"/>
                <a:cs typeface="Calibri" panose="020F0502020204030204" pitchFamily="34" charset="0"/>
              </a:rPr>
              <a:t>with </a:t>
            </a:r>
            <a:r>
              <a:rPr lang="en-US" sz="2100" b="1" dirty="0">
                <a:latin typeface="Calibri" panose="020F0502020204030204" pitchFamily="34" charset="0"/>
                <a:cs typeface="Calibri" panose="020F0502020204030204" pitchFamily="34" charset="0"/>
              </a:rPr>
              <a:t>largest</a:t>
            </a:r>
            <a:r>
              <a:rPr lang="en-US" sz="21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100" b="1" dirty="0">
                <a:latin typeface="Calibri" panose="020F0502020204030204" pitchFamily="34" charset="0"/>
                <a:cs typeface="Calibri" panose="020F0502020204030204" pitchFamily="34" charset="0"/>
              </a:rPr>
              <a:t>Information Gain</a:t>
            </a:r>
            <a:r>
              <a:rPr lang="en-US" sz="2100" dirty="0">
                <a:latin typeface="Calibri" panose="020F0502020204030204" pitchFamily="34" charset="0"/>
                <a:cs typeface="Calibri" panose="020F0502020204030204" pitchFamily="34" charset="0"/>
              </a:rPr>
              <a:t> to a decision node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100" dirty="0">
                <a:latin typeface="Calibri" panose="020F0502020204030204" pitchFamily="34" charset="0"/>
                <a:cs typeface="Calibri" panose="020F0502020204030204" pitchFamily="34" charset="0"/>
              </a:rPr>
              <a:t>Step-5: </a:t>
            </a:r>
            <a:r>
              <a:rPr lang="en-US" sz="2100" b="1" dirty="0">
                <a:latin typeface="Calibri" panose="020F0502020204030204" pitchFamily="34" charset="0"/>
                <a:cs typeface="Calibri" panose="020F0502020204030204" pitchFamily="34" charset="0"/>
              </a:rPr>
              <a:t>Split</a:t>
            </a:r>
            <a:r>
              <a:rPr lang="en-US" sz="2100" dirty="0">
                <a:latin typeface="Calibri" panose="020F0502020204030204" pitchFamily="34" charset="0"/>
                <a:cs typeface="Calibri" panose="020F0502020204030204" pitchFamily="34" charset="0"/>
              </a:rPr>
              <a:t> data </a:t>
            </a:r>
            <a:r>
              <a:rPr lang="en-US" sz="2100" b="1" dirty="0">
                <a:latin typeface="Calibri" panose="020F0502020204030204" pitchFamily="34" charset="0"/>
                <a:cs typeface="Calibri" panose="020F0502020204030204" pitchFamily="34" charset="0"/>
              </a:rPr>
              <a:t>based</a:t>
            </a:r>
            <a:r>
              <a:rPr lang="en-US" sz="2100" dirty="0">
                <a:latin typeface="Calibri" panose="020F0502020204030204" pitchFamily="34" charset="0"/>
                <a:cs typeface="Calibri" panose="020F0502020204030204" pitchFamily="34" charset="0"/>
              </a:rPr>
              <a:t> on values in decision node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100" dirty="0">
                <a:latin typeface="Calibri" panose="020F0502020204030204" pitchFamily="34" charset="0"/>
                <a:cs typeface="Calibri" panose="020F0502020204030204" pitchFamily="34" charset="0"/>
              </a:rPr>
              <a:t>Step-6: </a:t>
            </a:r>
            <a:r>
              <a:rPr lang="en-US" sz="2100" b="1" dirty="0">
                <a:latin typeface="Calibri" panose="020F0502020204030204" pitchFamily="34" charset="0"/>
                <a:cs typeface="Calibri" panose="020F0502020204030204" pitchFamily="34" charset="0"/>
              </a:rPr>
              <a:t>Repeat</a:t>
            </a:r>
            <a:r>
              <a:rPr lang="en-US" sz="2100" dirty="0">
                <a:latin typeface="Calibri" panose="020F0502020204030204" pitchFamily="34" charset="0"/>
                <a:cs typeface="Calibri" panose="020F0502020204030204" pitchFamily="34" charset="0"/>
              </a:rPr>
              <a:t> the steps until reach to leaf nodes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9A8CE1-E521-275E-421C-6933767137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7946" y="1721640"/>
            <a:ext cx="2789313" cy="170736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EE122AE-DFBD-CF32-88E5-47F42D67FA00}"/>
              </a:ext>
            </a:extLst>
          </p:cNvPr>
          <p:cNvSpPr txBox="1"/>
          <p:nvPr/>
        </p:nvSpPr>
        <p:spPr>
          <a:xfrm>
            <a:off x="8691513" y="1352308"/>
            <a:ext cx="31234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</a:rPr>
              <a:t>1-Entropy for one attribute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84B3F20-A991-FFBD-F700-71AE431226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616" y="4311289"/>
            <a:ext cx="4239217" cy="254671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8EC338D-043B-57A6-5F16-0933934973E6}"/>
              </a:ext>
            </a:extLst>
          </p:cNvPr>
          <p:cNvSpPr txBox="1"/>
          <p:nvPr/>
        </p:nvSpPr>
        <p:spPr>
          <a:xfrm flipH="1">
            <a:off x="474604" y="3917535"/>
            <a:ext cx="48491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accent1"/>
                </a:solidFill>
              </a:rPr>
              <a:t>2-Calculate Information Gain for all attributes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8E8A3E3-DFEE-F604-1CE4-AAC8AB35127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0488"/>
          <a:stretch/>
        </p:blipFill>
        <p:spPr>
          <a:xfrm rot="5400000">
            <a:off x="4342664" y="4921678"/>
            <a:ext cx="2426152" cy="136416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0851890-7437-43B9-48E6-D5DCE37DE4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68213" y="4056525"/>
            <a:ext cx="5105944" cy="269482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52D1FAA-EE28-B02C-9B11-7B299234B2EB}"/>
              </a:ext>
            </a:extLst>
          </p:cNvPr>
          <p:cNvSpPr txBox="1"/>
          <p:nvPr/>
        </p:nvSpPr>
        <p:spPr>
          <a:xfrm flipH="1">
            <a:off x="9576908" y="4108689"/>
            <a:ext cx="13526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accent1"/>
                </a:solidFill>
              </a:rPr>
              <a:t>5-split data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1A6D684-2FC8-FC0E-292C-E4249F5D51BE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53375C09-6E42-4C85-8DA3-61A18FF158C3}" type="datetime1">
              <a:rPr lang="en-US" smtClean="0"/>
              <a:t>5/16/2024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1C389E-5634-C963-E2B5-6F54DB7F14F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58</a:t>
            </a:fld>
            <a:endParaRPr lang="en-US" dirty="0"/>
          </a:p>
        </p:txBody>
      </p:sp>
      <p:sp>
        <p:nvSpPr>
          <p:cNvPr id="7" name="Google Shape;289;p35">
            <a:extLst>
              <a:ext uri="{FF2B5EF4-FFF2-40B4-BE49-F238E27FC236}">
                <a16:creationId xmlns:a16="http://schemas.microsoft.com/office/drawing/2014/main" id="{40D95C0B-0520-06BB-EB89-DC3AABE8F232}"/>
              </a:ext>
            </a:extLst>
          </p:cNvPr>
          <p:cNvSpPr txBox="1"/>
          <p:nvPr/>
        </p:nvSpPr>
        <p:spPr>
          <a:xfrm>
            <a:off x="838199" y="338407"/>
            <a:ext cx="10875579" cy="713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90000"/>
              </a:lnSpc>
              <a:buClr>
                <a:schemeClr val="dk1"/>
              </a:buClr>
              <a:buSzPts val="4800"/>
            </a:pPr>
            <a:r>
              <a:rPr lang="en-US" sz="3500" b="1" dirty="0">
                <a:latin typeface="Calibri" panose="020F0502020204030204" pitchFamily="34" charset="0"/>
                <a:cs typeface="Calibri" panose="020F0502020204030204" pitchFamily="34" charset="0"/>
              </a:rPr>
              <a:t>Supervised </a:t>
            </a:r>
            <a:r>
              <a:rPr lang="en-US" sz="3500" b="1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</a:t>
            </a:r>
            <a:r>
              <a:rPr lang="en-US" sz="3500" b="1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 -  </a:t>
            </a:r>
            <a:r>
              <a:rPr lang="en-US" sz="36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Decision Tree 3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</a:pPr>
            <a:endParaRPr lang="en-US" sz="105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7B3EFF-0A05-25DB-6E6A-334EA4AAEC64}"/>
              </a:ext>
            </a:extLst>
          </p:cNvPr>
          <p:cNvSpPr txBox="1"/>
          <p:nvPr/>
        </p:nvSpPr>
        <p:spPr>
          <a:xfrm>
            <a:off x="1" y="1136650"/>
            <a:ext cx="6906638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Random Forest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is a popular supervised  machine learning technique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Random Forest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is a classifier that contains </a:t>
            </a: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number of </a:t>
            </a:r>
            <a:r>
              <a:rPr lang="en-US" sz="20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decision trees</a:t>
            </a: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on </a:t>
            </a: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various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subsets of the given dataset, then takes the </a:t>
            </a: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average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to improve the predictive accuracy of that dataset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It is </a:t>
            </a: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based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on the concept of </a:t>
            </a:r>
            <a:r>
              <a:rPr lang="en-US" sz="20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ensemble learning</a:t>
            </a: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Ensemble learning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is a process of </a:t>
            </a: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combining multiple classifiers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to solve a complex problem and to improve the performance of the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Random Forest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takes the prediction from each tree and based on the </a:t>
            </a:r>
            <a:r>
              <a:rPr lang="en-US" sz="20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Majority Votes</a:t>
            </a:r>
            <a:r>
              <a:rPr lang="en-US" sz="20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of </a:t>
            </a: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predictions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, and it predicts the </a:t>
            </a: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final output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4A8E45-DBC5-7274-0E65-88D5EEAB3E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6639" y="1132395"/>
            <a:ext cx="5285360" cy="508357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398553-C538-A65C-A00F-F44373D99DD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59</a:t>
            </a:fld>
            <a:endParaRPr lang="en-US" dirty="0"/>
          </a:p>
        </p:txBody>
      </p:sp>
      <p:sp>
        <p:nvSpPr>
          <p:cNvPr id="6" name="Google Shape;289;p35">
            <a:extLst>
              <a:ext uri="{FF2B5EF4-FFF2-40B4-BE49-F238E27FC236}">
                <a16:creationId xmlns:a16="http://schemas.microsoft.com/office/drawing/2014/main" id="{2FD8D8F7-615B-AB5D-2DBF-7D08CEDAC126}"/>
              </a:ext>
            </a:extLst>
          </p:cNvPr>
          <p:cNvSpPr txBox="1"/>
          <p:nvPr/>
        </p:nvSpPr>
        <p:spPr>
          <a:xfrm>
            <a:off x="838199" y="338407"/>
            <a:ext cx="10875579" cy="713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90000"/>
              </a:lnSpc>
              <a:buClr>
                <a:schemeClr val="dk1"/>
              </a:buClr>
              <a:buSzPts val="4800"/>
            </a:pPr>
            <a:r>
              <a:rPr lang="en-US" sz="3500" b="1" dirty="0">
                <a:latin typeface="Calibri" panose="020F0502020204030204" pitchFamily="34" charset="0"/>
                <a:cs typeface="Calibri" panose="020F0502020204030204" pitchFamily="34" charset="0"/>
              </a:rPr>
              <a:t>Supervised </a:t>
            </a:r>
            <a:r>
              <a:rPr lang="en-US" sz="3500" b="1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</a:t>
            </a:r>
            <a:r>
              <a:rPr lang="en-US" sz="3500" b="1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 -  </a:t>
            </a:r>
            <a:r>
              <a:rPr lang="en-US" sz="36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Random Forest 1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</a:pPr>
            <a:endParaRPr lang="en-US" sz="105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b="1" dirty="0"/>
              <a:t>Three types of </a:t>
            </a:r>
            <a:r>
              <a:rPr lang="en-US" b="1" dirty="0">
                <a:solidFill>
                  <a:schemeClr val="bg2"/>
                </a:solidFill>
                <a:latin typeface="Calibri Light (Headings)" charset="0"/>
                <a:cs typeface="Calibri Light (Headings)" charset="0"/>
                <a:sym typeface="+mn-ea"/>
              </a:rPr>
              <a:t>A</a:t>
            </a:r>
            <a:r>
              <a:rPr lang="en-US" b="1" dirty="0">
                <a:solidFill>
                  <a:srgbClr val="FFC000"/>
                </a:solidFill>
                <a:latin typeface="Calibri Light (Headings)" charset="0"/>
                <a:cs typeface="Calibri Light (Headings)" charset="0"/>
                <a:sym typeface="+mn-ea"/>
              </a:rPr>
              <a:t>I</a:t>
            </a:r>
            <a:endParaRPr lang="en-GB" alt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 algn="l">
              <a:buNone/>
            </a:pPr>
            <a:r>
              <a:rPr lang="en-GB" altLang="en-US" b="1" dirty="0">
                <a:solidFill>
                  <a:schemeClr val="bg2"/>
                </a:solidFill>
              </a:rPr>
              <a:t>1-  Artificial Narrow Intelligence:</a:t>
            </a:r>
            <a:r>
              <a:rPr lang="en-GB" altLang="en-US" dirty="0">
                <a:solidFill>
                  <a:schemeClr val="bg2"/>
                </a:solidFill>
              </a:rPr>
              <a:t> </a:t>
            </a:r>
            <a:r>
              <a:rPr lang="en-GB" altLang="en-US" b="1" dirty="0"/>
              <a:t>Don't hold the ability to form </a:t>
            </a:r>
            <a:r>
              <a:rPr lang="en-GB" altLang="en-US" dirty="0"/>
              <a:t>memories or use past experiences to make decisions. </a:t>
            </a:r>
          </a:p>
          <a:p>
            <a:pPr marL="0" indent="0" algn="l">
              <a:buNone/>
            </a:pPr>
            <a:endParaRPr lang="en-GB" altLang="en-US" dirty="0"/>
          </a:p>
          <a:p>
            <a:pPr marL="0" indent="0" algn="l">
              <a:buNone/>
            </a:pPr>
            <a:r>
              <a:rPr lang="en-GB" altLang="en-US" b="1" dirty="0">
                <a:solidFill>
                  <a:srgbClr val="FFC000"/>
                </a:solidFill>
              </a:rPr>
              <a:t>2-   Artificial General Intelligence:</a:t>
            </a:r>
            <a:r>
              <a:rPr lang="en-GB" altLang="en-US" dirty="0"/>
              <a:t> </a:t>
            </a:r>
            <a:r>
              <a:rPr lang="en-GB" altLang="en-US" b="1" dirty="0"/>
              <a:t>Uses</a:t>
            </a:r>
            <a:r>
              <a:rPr lang="en-GB" altLang="en-US" dirty="0"/>
              <a:t> past experience and the present data to make a decision, the </a:t>
            </a:r>
            <a:r>
              <a:rPr lang="en-GB" altLang="en-US" b="1" dirty="0"/>
              <a:t>best example</a:t>
            </a:r>
            <a:r>
              <a:rPr lang="en-GB" altLang="en-US" dirty="0"/>
              <a:t> of this Al type is autonomous cars.</a:t>
            </a:r>
          </a:p>
          <a:p>
            <a:pPr marL="0" indent="0" algn="l">
              <a:buNone/>
            </a:pPr>
            <a:endParaRPr lang="en-GB" altLang="en-US" dirty="0"/>
          </a:p>
          <a:p>
            <a:pPr marL="0" indent="0" algn="l">
              <a:buNone/>
            </a:pPr>
            <a:r>
              <a:rPr lang="en-GB" altLang="en-US" b="1" dirty="0">
                <a:solidFill>
                  <a:srgbClr val="C00000"/>
                </a:solidFill>
              </a:rPr>
              <a:t>3-  Artificial Super Intelligence:</a:t>
            </a:r>
            <a:r>
              <a:rPr lang="en-GB" altLang="en-US" dirty="0"/>
              <a:t> </a:t>
            </a:r>
            <a:r>
              <a:rPr lang="en-GB" altLang="en-US" b="1" dirty="0"/>
              <a:t>Smarter </a:t>
            </a:r>
            <a:r>
              <a:rPr lang="en-GB" altLang="en-US" dirty="0"/>
              <a:t>than the human mind and </a:t>
            </a:r>
            <a:r>
              <a:rPr lang="en-GB" altLang="en-US" b="1" dirty="0"/>
              <a:t>can perform</a:t>
            </a:r>
            <a:r>
              <a:rPr lang="en-GB" altLang="en-US" dirty="0"/>
              <a:t> any task better. </a:t>
            </a:r>
            <a:r>
              <a:rPr lang="en-GB" altLang="en-US" b="1" dirty="0"/>
              <a:t>example </a:t>
            </a:r>
            <a:r>
              <a:rPr lang="en-GB" altLang="en-US" dirty="0"/>
              <a:t>can be socialize, understand human </a:t>
            </a:r>
            <a:r>
              <a:rPr lang="en-GB" altLang="en-US" b="1" dirty="0"/>
              <a:t>emotions and self-awareness.</a:t>
            </a:r>
            <a:endParaRPr lang="en-GB" altLang="en-US" dirty="0"/>
          </a:p>
          <a:p>
            <a:pPr marL="0" indent="0" algn="l">
              <a:buNone/>
            </a:pPr>
            <a:endParaRPr lang="en-GB" altLang="en-US" dirty="0"/>
          </a:p>
          <a:p>
            <a:pPr marL="0" indent="0">
              <a:buNone/>
            </a:pPr>
            <a:endParaRPr lang="en-GB" altLang="en-US" dirty="0"/>
          </a:p>
          <a:p>
            <a:pPr marL="0" indent="0">
              <a:buNone/>
            </a:pPr>
            <a:endParaRPr lang="en-GB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86ABE9-0905-4921-B326-C0F5C1583465}" type="datetime1">
              <a:rPr lang="en-US" smtClean="0"/>
              <a:t>5/16/2024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6</a:t>
            </a:fld>
            <a:endParaRPr lang="en-US" dirty="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24D7969-8570-3308-37BA-129CC7B11D2E}"/>
              </a:ext>
            </a:extLst>
          </p:cNvPr>
          <p:cNvSpPr txBox="1"/>
          <p:nvPr/>
        </p:nvSpPr>
        <p:spPr>
          <a:xfrm>
            <a:off x="0" y="1078192"/>
            <a:ext cx="705125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/>
              <a:t>Why use Random Forest?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Takes less training time as compared to other algorithms.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Predicts output with high accuracy, even for the large dataset it runs efficiently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Maintain accuracy when a large proportion of data is missing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7EAA49F-742B-FA6B-39E0-DEF538352736}"/>
              </a:ext>
            </a:extLst>
          </p:cNvPr>
          <p:cNvSpPr txBox="1"/>
          <p:nvPr/>
        </p:nvSpPr>
        <p:spPr>
          <a:xfrm>
            <a:off x="0" y="3435043"/>
            <a:ext cx="674016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/>
              <a:t>How does Random Forest algorithm work?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Step-1: Select </a:t>
            </a:r>
            <a:r>
              <a:rPr lang="en-US" sz="1800" b="1" dirty="0"/>
              <a:t>random</a:t>
            </a:r>
            <a:r>
              <a:rPr lang="en-US" sz="1800" dirty="0"/>
              <a:t> K data points from the training 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Step-2: Build the </a:t>
            </a:r>
            <a:r>
              <a:rPr lang="en-US" sz="1800" b="1" dirty="0"/>
              <a:t>decision trees</a:t>
            </a:r>
            <a:r>
              <a:rPr lang="en-US" sz="1800" dirty="0"/>
              <a:t> associated with the selected data points (Subsets)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Step-3: Choose the number </a:t>
            </a:r>
            <a:r>
              <a:rPr lang="en-US" sz="1800" b="1" dirty="0">
                <a:solidFill>
                  <a:srgbClr val="FF0000"/>
                </a:solidFill>
              </a:rPr>
              <a:t>N</a:t>
            </a:r>
            <a:r>
              <a:rPr lang="en-US" sz="1800" dirty="0"/>
              <a:t> for decision trees that you want to build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Step-4: Repeat Step 1 &amp; 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Step-5: </a:t>
            </a:r>
            <a:r>
              <a:rPr lang="en-US" sz="1800" b="1" dirty="0"/>
              <a:t>Find</a:t>
            </a:r>
            <a:r>
              <a:rPr lang="en-US" sz="1800" dirty="0"/>
              <a:t> the predictions of each decision tree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Step-6: </a:t>
            </a:r>
            <a:r>
              <a:rPr lang="en-US" sz="1800" b="1" dirty="0"/>
              <a:t>Assign</a:t>
            </a:r>
            <a:r>
              <a:rPr lang="en-US" sz="1800" dirty="0"/>
              <a:t> the new data points to the category that wins the </a:t>
            </a:r>
            <a:r>
              <a:rPr lang="en-US" sz="1800" b="1" dirty="0">
                <a:solidFill>
                  <a:srgbClr val="FF0000"/>
                </a:solidFill>
              </a:rPr>
              <a:t>majority votes</a:t>
            </a:r>
            <a:r>
              <a:rPr lang="en-US" sz="1800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B02503-ABFC-E390-C0C4-7A9CC9F5D6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1250" y="1235676"/>
            <a:ext cx="5066906" cy="5297097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D66CF4-4A73-C286-DBBB-ED8CC973901E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CF126E5A-1B53-417B-A881-9AADBE6C8599}" type="datetime1">
              <a:rPr lang="en-US" smtClean="0"/>
              <a:t>5/16/2024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81A9CA-A07A-FABD-1849-2D63F0DE0BC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60</a:t>
            </a:fld>
            <a:endParaRPr lang="en-US" dirty="0"/>
          </a:p>
        </p:txBody>
      </p:sp>
      <p:sp>
        <p:nvSpPr>
          <p:cNvPr id="7" name="Google Shape;289;p35">
            <a:extLst>
              <a:ext uri="{FF2B5EF4-FFF2-40B4-BE49-F238E27FC236}">
                <a16:creationId xmlns:a16="http://schemas.microsoft.com/office/drawing/2014/main" id="{9B06BFD8-134F-EC8F-4CC5-09E31CA3C103}"/>
              </a:ext>
            </a:extLst>
          </p:cNvPr>
          <p:cNvSpPr txBox="1"/>
          <p:nvPr/>
        </p:nvSpPr>
        <p:spPr>
          <a:xfrm>
            <a:off x="838199" y="338407"/>
            <a:ext cx="10875579" cy="713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90000"/>
              </a:lnSpc>
              <a:buClr>
                <a:schemeClr val="dk1"/>
              </a:buClr>
              <a:buSzPts val="4800"/>
            </a:pPr>
            <a:r>
              <a:rPr lang="en-US" sz="3500" b="1" dirty="0">
                <a:latin typeface="Calibri" panose="020F0502020204030204" pitchFamily="34" charset="0"/>
                <a:cs typeface="Calibri" panose="020F0502020204030204" pitchFamily="34" charset="0"/>
              </a:rPr>
              <a:t>Supervised </a:t>
            </a:r>
            <a:r>
              <a:rPr lang="en-US" sz="3500" b="1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</a:t>
            </a:r>
            <a:r>
              <a:rPr lang="en-US" sz="3500" b="1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 -  </a:t>
            </a:r>
            <a:r>
              <a:rPr lang="en-US" sz="36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Random Forest 2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</a:pPr>
            <a:endParaRPr lang="en-US" sz="105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C8DCE0C-C8F9-F656-101C-C52B850D17DC}"/>
              </a:ext>
            </a:extLst>
          </p:cNvPr>
          <p:cNvSpPr txBox="1"/>
          <p:nvPr/>
        </p:nvSpPr>
        <p:spPr>
          <a:xfrm>
            <a:off x="417923" y="1095847"/>
            <a:ext cx="8554212" cy="41857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900" b="1" dirty="0">
                <a:latin typeface="Calibri" panose="020F0502020204030204" pitchFamily="34" charset="0"/>
                <a:cs typeface="Calibri" panose="020F0502020204030204" pitchFamily="34" charset="0"/>
              </a:rPr>
              <a:t>Naïve</a:t>
            </a:r>
            <a:r>
              <a:rPr lang="en-US" sz="19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900" b="1" dirty="0">
                <a:latin typeface="Calibri" panose="020F0502020204030204" pitchFamily="34" charset="0"/>
                <a:cs typeface="Calibri" panose="020F0502020204030204" pitchFamily="34" charset="0"/>
              </a:rPr>
              <a:t>Bayes</a:t>
            </a:r>
            <a:r>
              <a:rPr lang="en-US" sz="1900" dirty="0">
                <a:latin typeface="Calibri" panose="020F0502020204030204" pitchFamily="34" charset="0"/>
                <a:cs typeface="Calibri" panose="020F0502020204030204" pitchFamily="34" charset="0"/>
              </a:rPr>
              <a:t> is a statistical classification ML algorithm, based on </a:t>
            </a:r>
            <a:r>
              <a:rPr lang="en-US" sz="1900" b="1" dirty="0">
                <a:latin typeface="Calibri" panose="020F0502020204030204" pitchFamily="34" charset="0"/>
                <a:cs typeface="Calibri" panose="020F0502020204030204" pitchFamily="34" charset="0"/>
              </a:rPr>
              <a:t>Bayes theorem</a:t>
            </a:r>
            <a:r>
              <a:rPr lang="en-US" sz="19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endParaRPr lang="en-US" sz="19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900" dirty="0">
                <a:latin typeface="Calibri" panose="020F0502020204030204" pitchFamily="34" charset="0"/>
                <a:cs typeface="Calibri" panose="020F0502020204030204" pitchFamily="34" charset="0"/>
              </a:rPr>
              <a:t>It is a </a:t>
            </a:r>
            <a:r>
              <a:rPr lang="en-US" sz="1900" b="1" dirty="0">
                <a:latin typeface="Calibri" panose="020F0502020204030204" pitchFamily="34" charset="0"/>
                <a:cs typeface="Calibri" panose="020F0502020204030204" pitchFamily="34" charset="0"/>
              </a:rPr>
              <a:t>probabilistic classifier</a:t>
            </a:r>
            <a:r>
              <a:rPr lang="en-US" sz="1900" dirty="0">
                <a:latin typeface="Calibri" panose="020F0502020204030204" pitchFamily="34" charset="0"/>
                <a:cs typeface="Calibri" panose="020F0502020204030204" pitchFamily="34" charset="0"/>
              </a:rPr>
              <a:t>, which means it predicts based on the probability of an object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9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900" dirty="0">
                <a:latin typeface="Calibri" panose="020F0502020204030204" pitchFamily="34" charset="0"/>
                <a:cs typeface="Calibri" panose="020F0502020204030204" pitchFamily="34" charset="0"/>
              </a:rPr>
              <a:t>We can say “Naïve” because it assumes that the occurrence of a certain feature is independent of the occurrence of other features.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9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900" b="1" dirty="0">
                <a:latin typeface="Calibri" panose="020F0502020204030204" pitchFamily="34" charset="0"/>
                <a:cs typeface="Calibri" panose="020F0502020204030204" pitchFamily="34" charset="0"/>
              </a:rPr>
              <a:t>What is a Bayes Theorem? </a:t>
            </a:r>
            <a:br>
              <a:rPr lang="en-US" sz="1900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900" b="1" dirty="0">
                <a:latin typeface="Calibri" panose="020F0502020204030204" pitchFamily="34" charset="0"/>
                <a:cs typeface="Calibri" panose="020F0502020204030204" pitchFamily="34" charset="0"/>
              </a:rPr>
              <a:t>- </a:t>
            </a:r>
            <a:r>
              <a:rPr lang="en-US" sz="1900" dirty="0">
                <a:latin typeface="Calibri" panose="020F0502020204030204" pitchFamily="34" charset="0"/>
                <a:cs typeface="Calibri" panose="020F0502020204030204" pitchFamily="34" charset="0"/>
              </a:rPr>
              <a:t>It’s a rule that used to determine the probability of hypothesis with prior knowledge</a:t>
            </a:r>
            <a:br>
              <a:rPr lang="en-US" sz="19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900" b="1" dirty="0">
                <a:latin typeface="Calibri" panose="020F0502020204030204" pitchFamily="34" charset="0"/>
                <a:cs typeface="Calibri" panose="020F0502020204030204" pitchFamily="34" charset="0"/>
              </a:rPr>
              <a:t>-</a:t>
            </a:r>
            <a:r>
              <a:rPr lang="en-US" sz="1900" dirty="0">
                <a:latin typeface="Calibri" panose="020F0502020204030204" pitchFamily="34" charset="0"/>
                <a:cs typeface="Calibri" panose="020F0502020204030204" pitchFamily="34" charset="0"/>
              </a:rPr>
              <a:t> It depends in conditional probability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9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900" dirty="0">
                <a:latin typeface="Calibri" panose="020F0502020204030204" pitchFamily="34" charset="0"/>
                <a:cs typeface="Calibri" panose="020F0502020204030204" pitchFamily="34" charset="0"/>
              </a:rPr>
              <a:t> The formula for Bayes' theorem is given as: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39D2C1C-9E23-0361-034E-07FFE790F5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899" t="16777" r="4246" b="8669"/>
          <a:stretch/>
        </p:blipFill>
        <p:spPr>
          <a:xfrm>
            <a:off x="160255" y="5901863"/>
            <a:ext cx="3846137" cy="95410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2B229A4-4BE5-8231-CBA9-B233B4C7D805}"/>
              </a:ext>
            </a:extLst>
          </p:cNvPr>
          <p:cNvSpPr txBox="1"/>
          <p:nvPr/>
        </p:nvSpPr>
        <p:spPr>
          <a:xfrm>
            <a:off x="6132136" y="5784017"/>
            <a:ext cx="624997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P(A|B) – the probability of event A occurring, given event B has occurred</a:t>
            </a: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P(B|A) – the probability of event B occurring, given event A has occurred</a:t>
            </a: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P(A) – the probability of event A</a:t>
            </a: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P(B) – the probability of event B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038BBDA0-FB79-3D58-C8B7-95886A05458B}"/>
              </a:ext>
            </a:extLst>
          </p:cNvPr>
          <p:cNvSpPr/>
          <p:nvPr/>
        </p:nvSpPr>
        <p:spPr>
          <a:xfrm>
            <a:off x="4923148" y="5943263"/>
            <a:ext cx="669303" cy="635614"/>
          </a:xfrm>
          <a:prstGeom prst="rightArrow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77691DD-AE82-6C66-3ADE-611A99F08B0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61" t="28453" r="3041" b="4705"/>
          <a:stretch/>
        </p:blipFill>
        <p:spPr>
          <a:xfrm rot="5400000">
            <a:off x="8103177" y="1860953"/>
            <a:ext cx="4344080" cy="299772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34BDA16-136F-955C-33EC-0F6A63D8C763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140AED0D-4597-4D1D-8149-34E90ABEC73E}" type="datetime1">
              <a:rPr lang="en-US" smtClean="0"/>
              <a:t>5/16/2024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8D98B5D-D6EA-4B76-6B2D-AED2851628B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61</a:t>
            </a:fld>
            <a:endParaRPr lang="en-US" dirty="0"/>
          </a:p>
        </p:txBody>
      </p:sp>
      <p:sp>
        <p:nvSpPr>
          <p:cNvPr id="7" name="Google Shape;289;p35">
            <a:extLst>
              <a:ext uri="{FF2B5EF4-FFF2-40B4-BE49-F238E27FC236}">
                <a16:creationId xmlns:a16="http://schemas.microsoft.com/office/drawing/2014/main" id="{6B8C537C-DC6F-B781-02D1-B67A6C6D8321}"/>
              </a:ext>
            </a:extLst>
          </p:cNvPr>
          <p:cNvSpPr txBox="1"/>
          <p:nvPr/>
        </p:nvSpPr>
        <p:spPr>
          <a:xfrm>
            <a:off x="838199" y="338407"/>
            <a:ext cx="10875579" cy="713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90000"/>
              </a:lnSpc>
              <a:buClr>
                <a:schemeClr val="dk1"/>
              </a:buClr>
              <a:buSzPts val="4800"/>
            </a:pPr>
            <a:r>
              <a:rPr lang="en-US" sz="3500" b="1" dirty="0">
                <a:latin typeface="Calibri" panose="020F0502020204030204" pitchFamily="34" charset="0"/>
                <a:cs typeface="Calibri" panose="020F0502020204030204" pitchFamily="34" charset="0"/>
              </a:rPr>
              <a:t>Supervised </a:t>
            </a:r>
            <a:r>
              <a:rPr lang="en-US" sz="3500" b="1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</a:t>
            </a:r>
            <a:r>
              <a:rPr lang="en-US" sz="3500" b="1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 -  </a:t>
            </a:r>
            <a:r>
              <a:rPr lang="en-GB" sz="36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Naïve Bayes 1  </a:t>
            </a:r>
            <a:endParaRPr lang="en-GB" sz="105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</a:pPr>
            <a:endParaRPr lang="en-US" sz="105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553EF61-4D06-2DA5-6F78-ED7061D53EE8}"/>
              </a:ext>
            </a:extLst>
          </p:cNvPr>
          <p:cNvSpPr txBox="1"/>
          <p:nvPr/>
        </p:nvSpPr>
        <p:spPr>
          <a:xfrm>
            <a:off x="0" y="1084081"/>
            <a:ext cx="5090474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0" dirty="0">
                <a:latin typeface="Calibri" panose="020F0502020204030204" pitchFamily="34" charset="0"/>
                <a:cs typeface="Calibri" panose="020F0502020204030204" pitchFamily="34" charset="0"/>
              </a:rPr>
              <a:t>How Naive Bayes Classifier Works?</a:t>
            </a:r>
          </a:p>
          <a:p>
            <a:endParaRPr lang="en-US" sz="19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900" dirty="0">
                <a:latin typeface="Calibri" panose="020F0502020204030204" pitchFamily="34" charset="0"/>
                <a:cs typeface="Calibri" panose="020F0502020204030204" pitchFamily="34" charset="0"/>
              </a:rPr>
              <a:t>Example we'll classify whether </a:t>
            </a:r>
            <a:r>
              <a:rPr lang="en-US" sz="1900" b="1" dirty="0">
                <a:latin typeface="Calibri" panose="020F0502020204030204" pitchFamily="34" charset="0"/>
                <a:cs typeface="Calibri" panose="020F0502020204030204" pitchFamily="34" charset="0"/>
              </a:rPr>
              <a:t>players</a:t>
            </a:r>
            <a:r>
              <a:rPr lang="en-US" sz="1900" dirty="0">
                <a:latin typeface="Calibri" panose="020F0502020204030204" pitchFamily="34" charset="0"/>
                <a:cs typeface="Calibri" panose="020F0502020204030204" pitchFamily="34" charset="0"/>
              </a:rPr>
              <a:t> will play or not, based on the </a:t>
            </a:r>
            <a:r>
              <a:rPr lang="en-US" sz="1900" b="1" dirty="0">
                <a:latin typeface="Calibri" panose="020F0502020204030204" pitchFamily="34" charset="0"/>
                <a:cs typeface="Calibri" panose="020F0502020204030204" pitchFamily="34" charset="0"/>
              </a:rPr>
              <a:t>weather</a:t>
            </a:r>
            <a:r>
              <a:rPr lang="en-US" sz="1900" dirty="0">
                <a:latin typeface="Calibri" panose="020F0502020204030204" pitchFamily="34" charset="0"/>
                <a:cs typeface="Calibri" panose="020F0502020204030204" pitchFamily="34" charset="0"/>
              </a:rPr>
              <a:t> condition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2E7775-D029-8B25-B363-6B142855624F}"/>
              </a:ext>
            </a:extLst>
          </p:cNvPr>
          <p:cNvSpPr txBox="1"/>
          <p:nvPr/>
        </p:nvSpPr>
        <p:spPr>
          <a:xfrm>
            <a:off x="-7069" y="2393193"/>
            <a:ext cx="5495738" cy="38933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900" b="1" dirty="0">
                <a:latin typeface="Calibri" panose="020F0502020204030204" pitchFamily="34" charset="0"/>
                <a:cs typeface="Calibri" panose="020F0502020204030204" pitchFamily="34" charset="0"/>
              </a:rPr>
              <a:t>First Approach (In case of a single feature)</a:t>
            </a:r>
          </a:p>
          <a:p>
            <a:endParaRPr lang="en-US" sz="19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900" dirty="0">
                <a:latin typeface="Calibri" panose="020F0502020204030204" pitchFamily="34" charset="0"/>
                <a:cs typeface="Calibri" panose="020F0502020204030204" pitchFamily="34" charset="0"/>
              </a:rPr>
              <a:t>Step 1: Calculate the prior probability for given class labels</a:t>
            </a:r>
          </a:p>
          <a:p>
            <a:endParaRPr lang="en-US" sz="19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900" dirty="0">
                <a:latin typeface="Calibri" panose="020F0502020204030204" pitchFamily="34" charset="0"/>
                <a:cs typeface="Calibri" panose="020F0502020204030204" pitchFamily="34" charset="0"/>
              </a:rPr>
              <a:t>Step 2: Find Likelihood probability with each attribute for each class</a:t>
            </a:r>
          </a:p>
          <a:p>
            <a:endParaRPr lang="en-US" sz="19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900" dirty="0">
                <a:latin typeface="Calibri" panose="020F0502020204030204" pitchFamily="34" charset="0"/>
                <a:cs typeface="Calibri" panose="020F0502020204030204" pitchFamily="34" charset="0"/>
              </a:rPr>
              <a:t>Step 3: Put these value in Bayes Formula and calculate posterior probability.</a:t>
            </a:r>
          </a:p>
          <a:p>
            <a:endParaRPr lang="en-US" sz="19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900" dirty="0">
                <a:latin typeface="Calibri" panose="020F0502020204030204" pitchFamily="34" charset="0"/>
                <a:cs typeface="Calibri" panose="020F0502020204030204" pitchFamily="34" charset="0"/>
              </a:rPr>
              <a:t>Step 4: See which class has a higher probability, given the input belongs to the higher probability class.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403EA51-44AB-EF79-7ECC-0F0E0BA259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8669" y="1095857"/>
            <a:ext cx="6505369" cy="362211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A6934A1-0C03-9A0E-F23C-5C6403EBF49B}"/>
              </a:ext>
            </a:extLst>
          </p:cNvPr>
          <p:cNvSpPr txBox="1"/>
          <p:nvPr/>
        </p:nvSpPr>
        <p:spPr>
          <a:xfrm>
            <a:off x="5414129" y="4717979"/>
            <a:ext cx="6249970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accent5">
                    <a:lumMod val="75000"/>
                  </a:schemeClr>
                </a:solidFill>
              </a:rPr>
              <a:t>Probability of playing:</a:t>
            </a:r>
            <a:endParaRPr lang="en-US" sz="1200" dirty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en-US" sz="1200" b="1" dirty="0">
                <a:solidFill>
                  <a:schemeClr val="tx1"/>
                </a:solidFill>
              </a:rPr>
              <a:t>P(Yes | Overcast) = P(Overcast | Yes) P(Yes) / P (Overcast)</a:t>
            </a:r>
          </a:p>
          <a:p>
            <a:r>
              <a:rPr lang="en-US" sz="1200" b="1" dirty="0">
                <a:solidFill>
                  <a:schemeClr val="tx1"/>
                </a:solidFill>
              </a:rPr>
              <a:t>P(Overcast) = 4/14 = 0.29</a:t>
            </a:r>
          </a:p>
          <a:p>
            <a:r>
              <a:rPr lang="en-US" sz="1200" b="1" dirty="0">
                <a:solidFill>
                  <a:schemeClr val="tx1"/>
                </a:solidFill>
              </a:rPr>
              <a:t>P(Yes)= 9/14 = 0.64</a:t>
            </a:r>
          </a:p>
          <a:p>
            <a:r>
              <a:rPr lang="en-US" sz="1200" b="1" dirty="0">
                <a:solidFill>
                  <a:schemeClr val="tx1"/>
                </a:solidFill>
              </a:rPr>
              <a:t>P (Yes | Overcast) = 0.44 * 0.64 / 0.29 = 0.98</a:t>
            </a:r>
          </a:p>
          <a:p>
            <a:endParaRPr lang="en-US" sz="1200" dirty="0"/>
          </a:p>
          <a:p>
            <a:r>
              <a:rPr lang="en-US" sz="1200" b="1" dirty="0">
                <a:solidFill>
                  <a:schemeClr val="accent1"/>
                </a:solidFill>
              </a:rPr>
              <a:t>Probability of not playing:</a:t>
            </a:r>
          </a:p>
          <a:p>
            <a:r>
              <a:rPr lang="en-US" sz="1200" b="1" dirty="0"/>
              <a:t>P(No | Overcast) = P(Overcast | No) P(No) / P (Overcast) </a:t>
            </a:r>
          </a:p>
          <a:p>
            <a:r>
              <a:rPr lang="en-US" sz="1200" b="1" dirty="0"/>
              <a:t>P(Overcast) = 4/14 = 0.29</a:t>
            </a:r>
          </a:p>
          <a:p>
            <a:r>
              <a:rPr lang="en-US" sz="1200" b="1" dirty="0"/>
              <a:t>P(No)= 5/14 = 0.36</a:t>
            </a:r>
          </a:p>
          <a:p>
            <a:r>
              <a:rPr lang="en-US" sz="1200" b="1" dirty="0"/>
              <a:t>P (No | Overcast) = 0 * 0.36 / 0.29 = 0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70A70A-ADF3-48EF-9343-2362AC0539AD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8601E98C-F97A-4FB5-873E-D261461CA41B}" type="datetime1">
              <a:rPr lang="en-US" smtClean="0"/>
              <a:t>5/16/2024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44713A-8FE7-0410-031B-D59C453B0AB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62</a:t>
            </a:fld>
            <a:endParaRPr lang="en-US" dirty="0"/>
          </a:p>
        </p:txBody>
      </p:sp>
      <p:sp>
        <p:nvSpPr>
          <p:cNvPr id="5" name="Google Shape;289;p35">
            <a:extLst>
              <a:ext uri="{FF2B5EF4-FFF2-40B4-BE49-F238E27FC236}">
                <a16:creationId xmlns:a16="http://schemas.microsoft.com/office/drawing/2014/main" id="{8F2C666B-0C10-8F04-ED5B-3BD8766A40C3}"/>
              </a:ext>
            </a:extLst>
          </p:cNvPr>
          <p:cNvSpPr txBox="1"/>
          <p:nvPr/>
        </p:nvSpPr>
        <p:spPr>
          <a:xfrm>
            <a:off x="838199" y="338407"/>
            <a:ext cx="10875579" cy="713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90000"/>
              </a:lnSpc>
              <a:buClr>
                <a:schemeClr val="dk1"/>
              </a:buClr>
              <a:buSzPts val="4800"/>
            </a:pPr>
            <a:r>
              <a:rPr lang="en-US" sz="3500" b="1" dirty="0">
                <a:latin typeface="Calibri" panose="020F0502020204030204" pitchFamily="34" charset="0"/>
                <a:cs typeface="Calibri" panose="020F0502020204030204" pitchFamily="34" charset="0"/>
              </a:rPr>
              <a:t>Supervised </a:t>
            </a:r>
            <a:r>
              <a:rPr lang="en-US" sz="3500" b="1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</a:t>
            </a:r>
            <a:r>
              <a:rPr lang="en-US" sz="3500" b="1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 -  </a:t>
            </a:r>
            <a:r>
              <a:rPr lang="en-GB" sz="36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Naïve Bayes 2  </a:t>
            </a:r>
            <a:endParaRPr lang="en-GB" sz="105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ct val="90000"/>
              </a:lnSpc>
              <a:buClr>
                <a:schemeClr val="dk1"/>
              </a:buClr>
              <a:buSzPts val="4800"/>
            </a:pPr>
            <a:endParaRPr lang="en-US" sz="36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</a:pPr>
            <a:endParaRPr lang="en-US" sz="105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277770B-5E41-538E-F3B2-669ACF662D90}"/>
              </a:ext>
            </a:extLst>
          </p:cNvPr>
          <p:cNvSpPr txBox="1"/>
          <p:nvPr/>
        </p:nvSpPr>
        <p:spPr>
          <a:xfrm>
            <a:off x="409903" y="1166842"/>
            <a:ext cx="7914290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100" b="1" dirty="0">
                <a:latin typeface="Calibri" panose="020F0502020204030204" pitchFamily="34" charset="0"/>
                <a:cs typeface="Calibri" panose="020F0502020204030204" pitchFamily="34" charset="0"/>
              </a:rPr>
              <a:t>There are three types of Naive Bayes Model, which are given below: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100" b="1" dirty="0">
                <a:latin typeface="Calibri" panose="020F0502020204030204" pitchFamily="34" charset="0"/>
                <a:cs typeface="Calibri" panose="020F0502020204030204" pitchFamily="34" charset="0"/>
              </a:rPr>
              <a:t>1- Gaussian</a:t>
            </a:r>
            <a:r>
              <a:rPr lang="en-US" sz="2100" dirty="0">
                <a:latin typeface="Calibri" panose="020F0502020204030204" pitchFamily="34" charset="0"/>
                <a:cs typeface="Calibri" panose="020F0502020204030204" pitchFamily="34" charset="0"/>
              </a:rPr>
              <a:t>: The Gaussian model assumes that features follow a </a:t>
            </a:r>
            <a:r>
              <a:rPr lang="en-US" sz="2100" b="1" dirty="0">
                <a:latin typeface="Calibri" panose="020F0502020204030204" pitchFamily="34" charset="0"/>
                <a:cs typeface="Calibri" panose="020F0502020204030204" pitchFamily="34" charset="0"/>
              </a:rPr>
              <a:t>normal distribution</a:t>
            </a:r>
            <a:r>
              <a:rPr lang="en-US" sz="2100" dirty="0">
                <a:latin typeface="Calibri" panose="020F0502020204030204" pitchFamily="34" charset="0"/>
                <a:cs typeface="Calibri" panose="020F0502020204030204" pitchFamily="34" charset="0"/>
              </a:rPr>
              <a:t>. This means if predictors take </a:t>
            </a:r>
            <a:r>
              <a:rPr lang="en-US" sz="2100" b="1" dirty="0">
                <a:latin typeface="Calibri" panose="020F0502020204030204" pitchFamily="34" charset="0"/>
                <a:cs typeface="Calibri" panose="020F0502020204030204" pitchFamily="34" charset="0"/>
              </a:rPr>
              <a:t>continuous values </a:t>
            </a:r>
            <a:r>
              <a:rPr lang="en-US" sz="2100" dirty="0">
                <a:latin typeface="Calibri" panose="020F0502020204030204" pitchFamily="34" charset="0"/>
                <a:cs typeface="Calibri" panose="020F0502020204030204" pitchFamily="34" charset="0"/>
              </a:rPr>
              <a:t>instead of discrete, then the model assumes that these values are sampled from the </a:t>
            </a:r>
            <a:r>
              <a:rPr lang="en-US" sz="2100" b="1" dirty="0">
                <a:latin typeface="Calibri" panose="020F0502020204030204" pitchFamily="34" charset="0"/>
                <a:cs typeface="Calibri" panose="020F0502020204030204" pitchFamily="34" charset="0"/>
              </a:rPr>
              <a:t>Gaussian distribution</a:t>
            </a:r>
            <a:r>
              <a:rPr lang="en-US" sz="2100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en-GB" sz="2100" dirty="0">
                <a:latin typeface="Calibri" panose="020F0502020204030204" pitchFamily="34" charset="0"/>
                <a:cs typeface="Calibri" panose="020F0502020204030204" pitchFamily="34" charset="0"/>
              </a:rPr>
              <a:t>Such as Salary and experience</a:t>
            </a:r>
            <a:endParaRPr lang="en-US" sz="21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100" b="1" dirty="0">
                <a:latin typeface="Calibri" panose="020F0502020204030204" pitchFamily="34" charset="0"/>
                <a:cs typeface="Calibri" panose="020F0502020204030204" pitchFamily="34" charset="0"/>
              </a:rPr>
              <a:t>2- Multinomial</a:t>
            </a:r>
            <a:r>
              <a:rPr lang="en-US" sz="2100" dirty="0">
                <a:latin typeface="Calibri" panose="020F0502020204030204" pitchFamily="34" charset="0"/>
                <a:cs typeface="Calibri" panose="020F0502020204030204" pitchFamily="34" charset="0"/>
              </a:rPr>
              <a:t>: It is primarily used for </a:t>
            </a:r>
            <a:r>
              <a:rPr lang="en-US" sz="2100" b="1" dirty="0">
                <a:latin typeface="Calibri" panose="020F0502020204030204" pitchFamily="34" charset="0"/>
                <a:cs typeface="Calibri" panose="020F0502020204030204" pitchFamily="34" charset="0"/>
              </a:rPr>
              <a:t>document classification problems</a:t>
            </a:r>
            <a:br>
              <a:rPr lang="en-US" sz="21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100" dirty="0">
                <a:latin typeface="Calibri" panose="020F0502020204030204" pitchFamily="34" charset="0"/>
                <a:cs typeface="Calibri" panose="020F0502020204030204" pitchFamily="34" charset="0"/>
              </a:rPr>
              <a:t>    </a:t>
            </a:r>
            <a:r>
              <a:rPr lang="en-US" sz="2100" b="1" dirty="0">
                <a:latin typeface="Calibri" panose="020F0502020204030204" pitchFamily="34" charset="0"/>
                <a:cs typeface="Calibri" panose="020F0502020204030204" pitchFamily="34" charset="0"/>
              </a:rPr>
              <a:t>* Spam Email: </a:t>
            </a:r>
            <a:r>
              <a:rPr lang="en-US" sz="2100" dirty="0">
                <a:latin typeface="Calibri" panose="020F0502020204030204" pitchFamily="34" charset="0"/>
                <a:cs typeface="Calibri" panose="020F0502020204030204" pitchFamily="34" charset="0"/>
              </a:rPr>
              <a:t>The classifier uses the </a:t>
            </a:r>
            <a:r>
              <a:rPr lang="en-US" sz="2100" b="1" dirty="0">
                <a:latin typeface="Calibri" panose="020F0502020204030204" pitchFamily="34" charset="0"/>
                <a:cs typeface="Calibri" panose="020F0502020204030204" pitchFamily="34" charset="0"/>
              </a:rPr>
              <a:t>frequency of words </a:t>
            </a:r>
            <a:r>
              <a:rPr lang="en-US" sz="2100" dirty="0">
                <a:latin typeface="Calibri" panose="020F0502020204030204" pitchFamily="34" charset="0"/>
                <a:cs typeface="Calibri" panose="020F0502020204030204" pitchFamily="34" charset="0"/>
              </a:rPr>
              <a:t>for the predictors. Such as: (</a:t>
            </a:r>
            <a:r>
              <a:rPr lang="en-GB" sz="2100" dirty="0">
                <a:latin typeface="Calibri" panose="020F0502020204030204" pitchFamily="34" charset="0"/>
                <a:cs typeface="Calibri" panose="020F0502020204030204" pitchFamily="34" charset="0"/>
              </a:rPr>
              <a:t>Dear shad</a:t>
            </a:r>
            <a:r>
              <a:rPr lang="en-US" sz="2100" dirty="0">
                <a:latin typeface="Calibri" panose="020F0502020204030204" pitchFamily="34" charset="0"/>
                <a:cs typeface="Calibri" panose="020F0502020204030204" pitchFamily="34" charset="0"/>
              </a:rPr>
              <a:t>i,</a:t>
            </a:r>
            <a:r>
              <a:rPr lang="en-GB" sz="2100" dirty="0">
                <a:latin typeface="Calibri" panose="020F0502020204030204" pitchFamily="34" charset="0"/>
                <a:cs typeface="Calibri" panose="020F0502020204030204" pitchFamily="34" charset="0"/>
              </a:rPr>
              <a:t> how are you) == (1 5 1 3 2 8)</a:t>
            </a:r>
            <a:endParaRPr lang="en-US" sz="21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100" b="1" dirty="0">
                <a:latin typeface="Calibri" panose="020F0502020204030204" pitchFamily="34" charset="0"/>
                <a:cs typeface="Calibri" panose="020F0502020204030204" pitchFamily="34" charset="0"/>
              </a:rPr>
              <a:t>3- Bernoulli</a:t>
            </a:r>
            <a:r>
              <a:rPr lang="en-US" sz="2100" dirty="0">
                <a:latin typeface="Calibri" panose="020F0502020204030204" pitchFamily="34" charset="0"/>
                <a:cs typeface="Calibri" panose="020F0502020204030204" pitchFamily="34" charset="0"/>
              </a:rPr>
              <a:t>: The Bernoulli classifier works like the </a:t>
            </a:r>
            <a:r>
              <a:rPr lang="en-US" sz="2100" b="1" dirty="0">
                <a:latin typeface="Calibri" panose="020F0502020204030204" pitchFamily="34" charset="0"/>
                <a:cs typeface="Calibri" panose="020F0502020204030204" pitchFamily="34" charset="0"/>
              </a:rPr>
              <a:t>Multinomial</a:t>
            </a:r>
            <a:r>
              <a:rPr lang="en-US" sz="2100" dirty="0">
                <a:latin typeface="Calibri" panose="020F0502020204030204" pitchFamily="34" charset="0"/>
                <a:cs typeface="Calibri" panose="020F0502020204030204" pitchFamily="34" charset="0"/>
              </a:rPr>
              <a:t> classifier, </a:t>
            </a:r>
            <a:r>
              <a:rPr lang="en-US" sz="2100" b="1" dirty="0">
                <a:latin typeface="Calibri" panose="020F0502020204030204" pitchFamily="34" charset="0"/>
                <a:cs typeface="Calibri" panose="020F0502020204030204" pitchFamily="34" charset="0"/>
              </a:rPr>
              <a:t>but</a:t>
            </a:r>
            <a:r>
              <a:rPr lang="en-US" sz="2100" dirty="0">
                <a:latin typeface="Calibri" panose="020F0502020204030204" pitchFamily="34" charset="0"/>
                <a:cs typeface="Calibri" panose="020F0502020204030204" pitchFamily="34" charset="0"/>
              </a:rPr>
              <a:t> the predictor variables are the independent </a:t>
            </a:r>
            <a:r>
              <a:rPr lang="en-US" sz="2100" b="1" dirty="0">
                <a:latin typeface="Calibri" panose="020F0502020204030204" pitchFamily="34" charset="0"/>
                <a:cs typeface="Calibri" panose="020F0502020204030204" pitchFamily="34" charset="0"/>
              </a:rPr>
              <a:t>Booleans</a:t>
            </a:r>
            <a:r>
              <a:rPr lang="en-US" sz="21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100" b="1" dirty="0">
                <a:latin typeface="Calibri" panose="020F0502020204030204" pitchFamily="34" charset="0"/>
                <a:cs typeface="Calibri" panose="020F0502020204030204" pitchFamily="34" charset="0"/>
              </a:rPr>
              <a:t>variables</a:t>
            </a:r>
            <a:r>
              <a:rPr lang="en-US" sz="2100" dirty="0">
                <a:latin typeface="Calibri" panose="020F0502020204030204" pitchFamily="34" charset="0"/>
                <a:cs typeface="Calibri" panose="020F0502020204030204" pitchFamily="34" charset="0"/>
              </a:rPr>
              <a:t>. Such as: (</a:t>
            </a:r>
            <a:r>
              <a:rPr lang="en-GB" sz="2100" dirty="0">
                <a:latin typeface="Calibri" panose="020F0502020204030204" pitchFamily="34" charset="0"/>
                <a:cs typeface="Calibri" panose="020F0502020204030204" pitchFamily="34" charset="0"/>
              </a:rPr>
              <a:t>Dear shad</a:t>
            </a:r>
            <a:r>
              <a:rPr lang="en-US" sz="2100" dirty="0">
                <a:latin typeface="Calibri" panose="020F0502020204030204" pitchFamily="34" charset="0"/>
                <a:cs typeface="Calibri" panose="020F0502020204030204" pitchFamily="34" charset="0"/>
              </a:rPr>
              <a:t>i,</a:t>
            </a:r>
            <a:r>
              <a:rPr lang="en-GB" sz="2100" dirty="0">
                <a:latin typeface="Calibri" panose="020F0502020204030204" pitchFamily="34" charset="0"/>
                <a:cs typeface="Calibri" panose="020F0502020204030204" pitchFamily="34" charset="0"/>
              </a:rPr>
              <a:t> how are you) == (1 1 1  0 1 0)</a:t>
            </a:r>
            <a:endParaRPr lang="en-US" sz="21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1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38E88B-33A6-8387-3F3F-1E73FC4858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680" b="15319"/>
          <a:stretch/>
        </p:blipFill>
        <p:spPr>
          <a:xfrm>
            <a:off x="8324193" y="1166841"/>
            <a:ext cx="3867806" cy="289611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E348C3-320B-771A-515B-4EFFC8D126C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63</a:t>
            </a:fld>
            <a:endParaRPr lang="en-US" dirty="0"/>
          </a:p>
        </p:txBody>
      </p:sp>
      <p:sp>
        <p:nvSpPr>
          <p:cNvPr id="6" name="Google Shape;289;p35">
            <a:extLst>
              <a:ext uri="{FF2B5EF4-FFF2-40B4-BE49-F238E27FC236}">
                <a16:creationId xmlns:a16="http://schemas.microsoft.com/office/drawing/2014/main" id="{70313593-16BD-8337-11BF-0DD1AF6C1362}"/>
              </a:ext>
            </a:extLst>
          </p:cNvPr>
          <p:cNvSpPr txBox="1"/>
          <p:nvPr/>
        </p:nvSpPr>
        <p:spPr>
          <a:xfrm>
            <a:off x="838199" y="338407"/>
            <a:ext cx="10875579" cy="713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90000"/>
              </a:lnSpc>
              <a:buClr>
                <a:schemeClr val="dk1"/>
              </a:buClr>
              <a:buSzPts val="4800"/>
            </a:pPr>
            <a:r>
              <a:rPr lang="en-US" sz="3500" b="1" dirty="0">
                <a:latin typeface="Calibri" panose="020F0502020204030204" pitchFamily="34" charset="0"/>
                <a:cs typeface="Calibri" panose="020F0502020204030204" pitchFamily="34" charset="0"/>
              </a:rPr>
              <a:t>Supervised </a:t>
            </a:r>
            <a:r>
              <a:rPr lang="en-US" sz="3500" b="1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</a:t>
            </a:r>
            <a:r>
              <a:rPr lang="en-US" sz="3500" b="1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 -  </a:t>
            </a:r>
            <a:r>
              <a:rPr lang="en-GB" sz="36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Naïve Bayes 3  </a:t>
            </a:r>
            <a:endParaRPr lang="en-GB" sz="105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ct val="90000"/>
              </a:lnSpc>
              <a:buClr>
                <a:schemeClr val="dk1"/>
              </a:buClr>
              <a:buSzPts val="4800"/>
            </a:pPr>
            <a:endParaRPr lang="en-US" sz="36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</a:pPr>
            <a:endParaRPr lang="en-US" sz="105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6552894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E348C3-320B-771A-515B-4EFFC8D126C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64</a:t>
            </a:fld>
            <a:endParaRPr lang="en-US" dirty="0"/>
          </a:p>
        </p:txBody>
      </p:sp>
      <p:sp>
        <p:nvSpPr>
          <p:cNvPr id="6" name="Google Shape;289;p35">
            <a:extLst>
              <a:ext uri="{FF2B5EF4-FFF2-40B4-BE49-F238E27FC236}">
                <a16:creationId xmlns:a16="http://schemas.microsoft.com/office/drawing/2014/main" id="{70313593-16BD-8337-11BF-0DD1AF6C1362}"/>
              </a:ext>
            </a:extLst>
          </p:cNvPr>
          <p:cNvSpPr txBox="1"/>
          <p:nvPr/>
        </p:nvSpPr>
        <p:spPr>
          <a:xfrm>
            <a:off x="838199" y="338407"/>
            <a:ext cx="10875579" cy="713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90000"/>
              </a:lnSpc>
              <a:buClr>
                <a:schemeClr val="dk1"/>
              </a:buClr>
              <a:buSzPts val="4800"/>
            </a:pPr>
            <a:r>
              <a:rPr lang="en-GB" sz="36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Imbalance - E</a:t>
            </a:r>
            <a:r>
              <a:rPr lang="en-GB" sz="3600" b="1" i="0" u="none" strike="noStrike" cap="none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D</a:t>
            </a:r>
            <a:r>
              <a:rPr lang="en-GB" sz="36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endParaRPr lang="en-GB" sz="105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ct val="90000"/>
              </a:lnSpc>
              <a:buClr>
                <a:schemeClr val="dk1"/>
              </a:buClr>
              <a:buSzPts val="4800"/>
            </a:pPr>
            <a:endParaRPr lang="en-US" sz="36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</a:pPr>
            <a:endParaRPr lang="en-US" sz="105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0029417-3695-F699-F6C8-67CF04E757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717" y="1182414"/>
            <a:ext cx="11698014" cy="5173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06082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CCE657-18A4-0647-A4EB-70FBDC67C775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FDA377D5-E39E-444F-9550-436C661A08D6}" type="datetime1">
              <a:rPr lang="en-US" smtClean="0"/>
              <a:t>5/16/2024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DA2AF6-7386-5A2C-374B-1062B6E1AB5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65</a:t>
            </a:fld>
            <a:endParaRPr lang="en-US" dirty="0"/>
          </a:p>
        </p:txBody>
      </p:sp>
      <p:sp>
        <p:nvSpPr>
          <p:cNvPr id="6" name="Google Shape;289;p35">
            <a:extLst>
              <a:ext uri="{FF2B5EF4-FFF2-40B4-BE49-F238E27FC236}">
                <a16:creationId xmlns:a16="http://schemas.microsoft.com/office/drawing/2014/main" id="{B5CA945E-78C3-CB33-FA30-9CCDE5DE17E2}"/>
              </a:ext>
            </a:extLst>
          </p:cNvPr>
          <p:cNvSpPr txBox="1"/>
          <p:nvPr/>
        </p:nvSpPr>
        <p:spPr>
          <a:xfrm>
            <a:off x="838199" y="338407"/>
            <a:ext cx="10875579" cy="713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90000"/>
              </a:lnSpc>
              <a:buClr>
                <a:schemeClr val="dk1"/>
              </a:buClr>
              <a:buSzPts val="4800"/>
            </a:pPr>
            <a:r>
              <a:rPr lang="en-GB" sz="36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Imbalance - E</a:t>
            </a:r>
            <a:r>
              <a:rPr lang="en-GB" sz="3600" b="1" i="0" u="none" strike="noStrike" cap="none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D</a:t>
            </a:r>
            <a:r>
              <a:rPr lang="en-GB" sz="36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endParaRPr lang="en-GB" sz="3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79D57FA-DB66-1D5B-C817-806C03AD5C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37996"/>
            <a:ext cx="10875578" cy="4918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0559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CCE657-18A4-0647-A4EB-70FBDC67C775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FDA377D5-E39E-444F-9550-436C661A08D6}" type="datetime1">
              <a:rPr lang="en-US" smtClean="0"/>
              <a:t>5/16/2024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DA2AF6-7386-5A2C-374B-1062B6E1AB5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66</a:t>
            </a:fld>
            <a:endParaRPr lang="en-US" dirty="0"/>
          </a:p>
        </p:txBody>
      </p:sp>
      <p:sp>
        <p:nvSpPr>
          <p:cNvPr id="6" name="Google Shape;289;p35">
            <a:extLst>
              <a:ext uri="{FF2B5EF4-FFF2-40B4-BE49-F238E27FC236}">
                <a16:creationId xmlns:a16="http://schemas.microsoft.com/office/drawing/2014/main" id="{B5CA945E-78C3-CB33-FA30-9CCDE5DE17E2}"/>
              </a:ext>
            </a:extLst>
          </p:cNvPr>
          <p:cNvSpPr txBox="1"/>
          <p:nvPr/>
        </p:nvSpPr>
        <p:spPr>
          <a:xfrm>
            <a:off x="838199" y="338407"/>
            <a:ext cx="10875579" cy="713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90000"/>
              </a:lnSpc>
              <a:buClr>
                <a:schemeClr val="dk1"/>
              </a:buClr>
              <a:buSzPts val="4800"/>
            </a:pPr>
            <a:r>
              <a:rPr lang="en-GB" sz="36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Imbalance - E</a:t>
            </a:r>
            <a:r>
              <a:rPr lang="en-GB" sz="3600" b="1" i="0" u="none" strike="noStrike" cap="none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D</a:t>
            </a:r>
            <a:r>
              <a:rPr lang="en-GB" sz="36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endParaRPr lang="en-GB" sz="3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D8A93CC-2343-8829-4FC7-816BE024FE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719024"/>
            <a:ext cx="10875579" cy="4637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54604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C785418-8F58-BD29-04EA-5A639E06B3BB}"/>
              </a:ext>
            </a:extLst>
          </p:cNvPr>
          <p:cNvSpPr txBox="1"/>
          <p:nvPr/>
        </p:nvSpPr>
        <p:spPr>
          <a:xfrm>
            <a:off x="504496" y="1078192"/>
            <a:ext cx="1098856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The most important task in building any machine learning model is to </a:t>
            </a:r>
            <a:r>
              <a:rPr lang="en-US" sz="1800" b="1" dirty="0"/>
              <a:t>evaluate its performance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So, how would one measure the success of a machine learning model?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There are different metrics for the tasks of classification and regression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3D1155-B2AD-7786-9AE9-7E59E0A32715}"/>
              </a:ext>
            </a:extLst>
          </p:cNvPr>
          <p:cNvSpPr txBox="1"/>
          <p:nvPr/>
        </p:nvSpPr>
        <p:spPr>
          <a:xfrm>
            <a:off x="101989" y="2753578"/>
            <a:ext cx="6645651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/>
              <a:t>Classification Metrics - 70% Training &amp; 30% Testing-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Classification is about predicting the class labels given input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most popular metrics for evaluate classification model :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1800" dirty="0"/>
              <a:t>Confusion Matrix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Accuracy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Precision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Recall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F1-Score</a:t>
            </a:r>
          </a:p>
          <a:p>
            <a:endParaRPr lang="en-US" dirty="0"/>
          </a:p>
        </p:txBody>
      </p:sp>
      <p:pic>
        <p:nvPicPr>
          <p:cNvPr id="9" name="Picture 8" descr="Chart&#10;&#10;Description automatically generated with medium confidence">
            <a:extLst>
              <a:ext uri="{FF2B5EF4-FFF2-40B4-BE49-F238E27FC236}">
                <a16:creationId xmlns:a16="http://schemas.microsoft.com/office/drawing/2014/main" id="{DECE7265-D461-CBD8-1E93-BD9648EFC3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4898"/>
          <a:stretch/>
        </p:blipFill>
        <p:spPr>
          <a:xfrm>
            <a:off x="7229159" y="2555520"/>
            <a:ext cx="4860851" cy="3940725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CCE657-18A4-0647-A4EB-70FBDC67C775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FDA377D5-E39E-444F-9550-436C661A08D6}" type="datetime1">
              <a:rPr lang="en-US" smtClean="0"/>
              <a:t>5/16/2024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DA2AF6-7386-5A2C-374B-1062B6E1AB5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67</a:t>
            </a:fld>
            <a:endParaRPr lang="en-US" dirty="0"/>
          </a:p>
        </p:txBody>
      </p:sp>
      <p:sp>
        <p:nvSpPr>
          <p:cNvPr id="6" name="Google Shape;289;p35">
            <a:extLst>
              <a:ext uri="{FF2B5EF4-FFF2-40B4-BE49-F238E27FC236}">
                <a16:creationId xmlns:a16="http://schemas.microsoft.com/office/drawing/2014/main" id="{B5CA945E-78C3-CB33-FA30-9CCDE5DE17E2}"/>
              </a:ext>
            </a:extLst>
          </p:cNvPr>
          <p:cNvSpPr txBox="1"/>
          <p:nvPr/>
        </p:nvSpPr>
        <p:spPr>
          <a:xfrm>
            <a:off x="838199" y="338407"/>
            <a:ext cx="10875579" cy="713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90000"/>
              </a:lnSpc>
              <a:buClr>
                <a:schemeClr val="dk1"/>
              </a:buClr>
              <a:buSzPts val="4800"/>
            </a:pPr>
            <a:r>
              <a:rPr lang="en-US" sz="3500" b="1" dirty="0">
                <a:latin typeface="Calibri" panose="020F0502020204030204" pitchFamily="34" charset="0"/>
                <a:cs typeface="Calibri" panose="020F0502020204030204" pitchFamily="34" charset="0"/>
              </a:rPr>
              <a:t>Supervised </a:t>
            </a:r>
            <a:r>
              <a:rPr lang="en-US" sz="3500" b="1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</a:t>
            </a:r>
            <a:r>
              <a:rPr lang="en-US" sz="3500" b="1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 - </a:t>
            </a:r>
            <a:r>
              <a:rPr lang="en-US" sz="36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Evaluate Classification ML Models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</a:pPr>
            <a:endParaRPr lang="en-US" sz="105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9268303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8E35CCB-E538-F0C3-CBAD-B53D90996CB5}"/>
              </a:ext>
            </a:extLst>
          </p:cNvPr>
          <p:cNvSpPr txBox="1"/>
          <p:nvPr/>
        </p:nvSpPr>
        <p:spPr>
          <a:xfrm>
            <a:off x="18854" y="1219597"/>
            <a:ext cx="6077146" cy="40010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Confusion Matrix in Machine Learning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 confusion matrix is a matrix used to </a:t>
            </a:r>
            <a:r>
              <a:rPr lang="en-US" sz="1600" b="1" dirty="0"/>
              <a:t>determine</a:t>
            </a:r>
            <a:r>
              <a:rPr lang="en-US" sz="1600" dirty="0"/>
              <a:t> the </a:t>
            </a:r>
            <a:r>
              <a:rPr lang="en-US" sz="1600" b="1" dirty="0"/>
              <a:t>performance</a:t>
            </a:r>
            <a:r>
              <a:rPr lang="en-US" sz="1600" dirty="0"/>
              <a:t> of the classification models for a given set of test 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It can </a:t>
            </a:r>
            <a:r>
              <a:rPr lang="en-US" sz="1600" b="1" dirty="0"/>
              <a:t>only</a:t>
            </a:r>
            <a:r>
              <a:rPr lang="en-US" sz="1600" dirty="0"/>
              <a:t> be determined if the </a:t>
            </a:r>
            <a:r>
              <a:rPr lang="en-US" sz="1600" b="1" dirty="0"/>
              <a:t>true</a:t>
            </a:r>
            <a:r>
              <a:rPr lang="en-US" sz="1600" dirty="0"/>
              <a:t> values for test data are </a:t>
            </a:r>
            <a:r>
              <a:rPr lang="en-US" sz="1600" b="1" dirty="0"/>
              <a:t>known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For the 2 prediction classes of classifiers, the matrix is of </a:t>
            </a:r>
            <a:r>
              <a:rPr lang="en-US" sz="1600" b="1" dirty="0"/>
              <a:t>2*2</a:t>
            </a:r>
            <a:r>
              <a:rPr lang="en-US" sz="1600" dirty="0"/>
              <a:t> table, for 3 classes, it is </a:t>
            </a:r>
            <a:r>
              <a:rPr lang="en-US" sz="1600" b="1" dirty="0"/>
              <a:t>3*3</a:t>
            </a:r>
            <a:r>
              <a:rPr lang="en-US" sz="1600" dirty="0"/>
              <a:t> table, and so 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 matrix is divided into two dimensions, that are predicted values and actual values along with the total number of predictions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81B3B9-4E7F-6036-361C-A582DBE163C8}"/>
              </a:ext>
            </a:extLst>
          </p:cNvPr>
          <p:cNvSpPr txBox="1"/>
          <p:nvPr/>
        </p:nvSpPr>
        <p:spPr>
          <a:xfrm>
            <a:off x="6538273" y="4941881"/>
            <a:ext cx="5634873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highlight>
                  <a:srgbClr val="00FF00"/>
                </a:highlight>
              </a:rPr>
              <a:t>True Negative</a:t>
            </a:r>
            <a:r>
              <a:rPr lang="en-US" dirty="0"/>
              <a:t>: prediction value </a:t>
            </a:r>
            <a:r>
              <a:rPr lang="en-US" dirty="0">
                <a:highlight>
                  <a:srgbClr val="FF0000"/>
                </a:highlight>
              </a:rPr>
              <a:t>No</a:t>
            </a:r>
            <a:r>
              <a:rPr lang="en-US" dirty="0"/>
              <a:t>, actual value </a:t>
            </a:r>
            <a:r>
              <a:rPr lang="en-US" dirty="0">
                <a:highlight>
                  <a:srgbClr val="FF0000"/>
                </a:highlight>
              </a:rPr>
              <a:t>No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b="1" dirty="0">
                <a:highlight>
                  <a:srgbClr val="00FF00"/>
                </a:highlight>
              </a:rPr>
              <a:t>True Positive</a:t>
            </a:r>
            <a:r>
              <a:rPr lang="en-US" dirty="0"/>
              <a:t>: prediction value </a:t>
            </a:r>
            <a:r>
              <a:rPr lang="en-US" dirty="0">
                <a:highlight>
                  <a:srgbClr val="00FF00"/>
                </a:highlight>
              </a:rPr>
              <a:t>Yes</a:t>
            </a:r>
            <a:r>
              <a:rPr lang="en-US" dirty="0"/>
              <a:t>, actual value </a:t>
            </a:r>
            <a:r>
              <a:rPr lang="en-US" dirty="0">
                <a:highlight>
                  <a:srgbClr val="00FF00"/>
                </a:highlight>
              </a:rPr>
              <a:t>Yes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b="1" dirty="0">
                <a:highlight>
                  <a:srgbClr val="FF0000"/>
                </a:highlight>
              </a:rPr>
              <a:t>False Negative</a:t>
            </a:r>
            <a:r>
              <a:rPr lang="en-US" dirty="0"/>
              <a:t> (Type 2 error): prediction value </a:t>
            </a:r>
            <a:r>
              <a:rPr lang="en-US" dirty="0">
                <a:highlight>
                  <a:srgbClr val="FF0000"/>
                </a:highlight>
              </a:rPr>
              <a:t>No</a:t>
            </a:r>
            <a:r>
              <a:rPr lang="en-US" dirty="0"/>
              <a:t>, actual value </a:t>
            </a:r>
            <a:r>
              <a:rPr lang="en-US" dirty="0">
                <a:highlight>
                  <a:srgbClr val="00FF00"/>
                </a:highlight>
              </a:rPr>
              <a:t>Yes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b="1" dirty="0">
                <a:highlight>
                  <a:srgbClr val="FF0000"/>
                </a:highlight>
              </a:rPr>
              <a:t>False Positive</a:t>
            </a:r>
            <a:r>
              <a:rPr lang="en-US" dirty="0"/>
              <a:t> (Type 1 error): prediction value </a:t>
            </a:r>
            <a:r>
              <a:rPr lang="en-US" dirty="0">
                <a:highlight>
                  <a:srgbClr val="00FF00"/>
                </a:highlight>
              </a:rPr>
              <a:t>Yes</a:t>
            </a:r>
            <a:r>
              <a:rPr lang="en-US" dirty="0"/>
              <a:t> actual value </a:t>
            </a:r>
            <a:r>
              <a:rPr lang="en-US" dirty="0">
                <a:highlight>
                  <a:srgbClr val="FF0000"/>
                </a:highlight>
              </a:rPr>
              <a:t>No</a:t>
            </a:r>
            <a:r>
              <a:rPr lang="en-US" dirty="0"/>
              <a:t>.</a:t>
            </a:r>
          </a:p>
        </p:txBody>
      </p:sp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D66FEEB3-3AB7-6EF4-D353-132951E461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8273" y="1125327"/>
            <a:ext cx="5465659" cy="3808733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D8A64BF-A69D-662A-6797-B95056D4C38D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66C6B33D-A4B4-4EF3-A5DC-4A4D522C3F64}" type="datetime1">
              <a:rPr lang="en-US" smtClean="0"/>
              <a:t>5/16/2024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5F3B9B-6C5F-F6C9-22B2-30689522ECE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68</a:t>
            </a:fld>
            <a:endParaRPr lang="en-US" dirty="0"/>
          </a:p>
        </p:txBody>
      </p:sp>
      <p:sp>
        <p:nvSpPr>
          <p:cNvPr id="6" name="Google Shape;289;p35">
            <a:extLst>
              <a:ext uri="{FF2B5EF4-FFF2-40B4-BE49-F238E27FC236}">
                <a16:creationId xmlns:a16="http://schemas.microsoft.com/office/drawing/2014/main" id="{112D987C-5B5F-0B03-E7B0-AEA386DF78A1}"/>
              </a:ext>
            </a:extLst>
          </p:cNvPr>
          <p:cNvSpPr txBox="1"/>
          <p:nvPr/>
        </p:nvSpPr>
        <p:spPr>
          <a:xfrm>
            <a:off x="838199" y="338407"/>
            <a:ext cx="10875579" cy="713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90000"/>
              </a:lnSpc>
              <a:buClr>
                <a:schemeClr val="dk1"/>
              </a:buClr>
              <a:buSzPts val="4800"/>
            </a:pPr>
            <a:r>
              <a:rPr lang="en-US" sz="3500" b="1" dirty="0">
                <a:latin typeface="Calibri" panose="020F0502020204030204" pitchFamily="34" charset="0"/>
                <a:cs typeface="Calibri" panose="020F0502020204030204" pitchFamily="34" charset="0"/>
              </a:rPr>
              <a:t>Supervised </a:t>
            </a:r>
            <a:r>
              <a:rPr lang="en-US" sz="3500" b="1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</a:t>
            </a:r>
            <a:r>
              <a:rPr lang="en-US" sz="3500" b="1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 - </a:t>
            </a:r>
            <a:r>
              <a:rPr lang="en-US" sz="36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Confusion Matrix 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</a:pPr>
            <a:endParaRPr lang="en-US" sz="105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0264810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EB317377-DEAA-F1AC-DF7A-55C2E24C54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6385" y="2416703"/>
            <a:ext cx="6457094" cy="363685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001589C-39A8-55E1-255A-8782CEA452A7}"/>
              </a:ext>
            </a:extLst>
          </p:cNvPr>
          <p:cNvSpPr txBox="1"/>
          <p:nvPr/>
        </p:nvSpPr>
        <p:spPr>
          <a:xfrm>
            <a:off x="9566200" y="6034780"/>
            <a:ext cx="261346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How often the model predicts the correct output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79B46CF-9232-FF3F-6094-3E8B7E9B038E}"/>
              </a:ext>
            </a:extLst>
          </p:cNvPr>
          <p:cNvSpPr txBox="1"/>
          <p:nvPr/>
        </p:nvSpPr>
        <p:spPr>
          <a:xfrm>
            <a:off x="9675044" y="2357677"/>
            <a:ext cx="269135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Out of all positive classes that have predicted correctly by the model, how many of them were actually true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6C190AD-0836-C0C6-1BEC-9F97ED8025B0}"/>
              </a:ext>
            </a:extLst>
          </p:cNvPr>
          <p:cNvSpPr txBox="1"/>
          <p:nvPr/>
        </p:nvSpPr>
        <p:spPr>
          <a:xfrm>
            <a:off x="5163030" y="5779808"/>
            <a:ext cx="328995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It is defined as the out of total positive classes, how our model predicted correctly. The recall must be as high as possible.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F9C15A7-8943-60A1-0D6B-972003EA4D75}"/>
              </a:ext>
            </a:extLst>
          </p:cNvPr>
          <p:cNvSpPr txBox="1"/>
          <p:nvPr/>
        </p:nvSpPr>
        <p:spPr>
          <a:xfrm>
            <a:off x="0" y="1258889"/>
            <a:ext cx="624997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F-measure</a:t>
            </a:r>
            <a:r>
              <a:rPr lang="en-US" sz="1600" dirty="0"/>
              <a:t>: If two models have low precision and high recall or vice versa, it is </a:t>
            </a:r>
            <a:r>
              <a:rPr lang="en-US" sz="1600" b="1" dirty="0"/>
              <a:t>difficult</a:t>
            </a:r>
            <a:r>
              <a:rPr lang="en-US" sz="1600" dirty="0"/>
              <a:t> to </a:t>
            </a:r>
            <a:r>
              <a:rPr lang="en-US" sz="1600" b="1" dirty="0"/>
              <a:t>compare</a:t>
            </a:r>
            <a:r>
              <a:rPr lang="en-US" sz="1600" dirty="0"/>
              <a:t> these models.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So, for this purpose, we can use F-score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This score helps us to evaluate the recall and precision at the same time.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 F-score is </a:t>
            </a:r>
            <a:r>
              <a:rPr lang="en-US" sz="1600" b="1" dirty="0"/>
              <a:t>maximum</a:t>
            </a:r>
            <a:r>
              <a:rPr lang="en-US" sz="1600" dirty="0"/>
              <a:t> if the recall is equal to the precision</a:t>
            </a:r>
          </a:p>
        </p:txBody>
      </p:sp>
      <p:pic>
        <p:nvPicPr>
          <p:cNvPr id="126" name="Picture 125">
            <a:extLst>
              <a:ext uri="{FF2B5EF4-FFF2-40B4-BE49-F238E27FC236}">
                <a16:creationId xmlns:a16="http://schemas.microsoft.com/office/drawing/2014/main" id="{E08AD821-1875-35E0-0126-632CB91CF4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493" y="3816028"/>
            <a:ext cx="4752975" cy="838200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FB6EACB-0913-3281-722F-EEBB7F9B7A0A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A15E6CDE-5055-413B-AB91-82D7A3CE5E49}" type="datetime1">
              <a:rPr lang="en-US" smtClean="0"/>
              <a:t>5/16/2024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41E5AA-6B21-7ACF-F409-5EF37E1DE86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69</a:t>
            </a:fld>
            <a:endParaRPr lang="en-US" dirty="0"/>
          </a:p>
        </p:txBody>
      </p:sp>
      <p:sp>
        <p:nvSpPr>
          <p:cNvPr id="6" name="Google Shape;289;p35">
            <a:extLst>
              <a:ext uri="{FF2B5EF4-FFF2-40B4-BE49-F238E27FC236}">
                <a16:creationId xmlns:a16="http://schemas.microsoft.com/office/drawing/2014/main" id="{EA444747-9D53-1EC6-0D10-F34FEF90BC56}"/>
              </a:ext>
            </a:extLst>
          </p:cNvPr>
          <p:cNvSpPr txBox="1"/>
          <p:nvPr/>
        </p:nvSpPr>
        <p:spPr>
          <a:xfrm>
            <a:off x="838199" y="338407"/>
            <a:ext cx="10875579" cy="713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90000"/>
              </a:lnSpc>
              <a:buClr>
                <a:schemeClr val="dk1"/>
              </a:buClr>
              <a:buSzPts val="4800"/>
            </a:pPr>
            <a:r>
              <a:rPr lang="en-US" sz="3500" b="1" dirty="0">
                <a:latin typeface="Calibri" panose="020F0502020204030204" pitchFamily="34" charset="0"/>
                <a:cs typeface="Calibri" panose="020F0502020204030204" pitchFamily="34" charset="0"/>
              </a:rPr>
              <a:t>Supervised </a:t>
            </a:r>
            <a:r>
              <a:rPr lang="en-US" sz="3500" b="1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</a:t>
            </a:r>
            <a:r>
              <a:rPr lang="en-US" sz="3500" b="1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 - </a:t>
            </a:r>
            <a:r>
              <a:rPr lang="en-US" sz="36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Calculations in Confusion Matrix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</a:pPr>
            <a:endParaRPr lang="en-US" sz="105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713418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dirty="0">
                <a:sym typeface="+mn-ea"/>
              </a:rPr>
              <a:t>History of </a:t>
            </a:r>
            <a:r>
              <a:rPr lang="en-US" b="1" dirty="0">
                <a:solidFill>
                  <a:schemeClr val="bg2"/>
                </a:solidFill>
                <a:latin typeface="Calibri Light (Headings)" charset="0"/>
                <a:cs typeface="Calibri Light (Headings)" charset="0"/>
                <a:sym typeface="+mn-ea"/>
              </a:rPr>
              <a:t>A</a:t>
            </a:r>
            <a:r>
              <a:rPr lang="en-US" b="1" dirty="0">
                <a:solidFill>
                  <a:srgbClr val="FFC000"/>
                </a:solidFill>
                <a:latin typeface="Calibri Light (Headings)" charset="0"/>
                <a:cs typeface="Calibri Light (Headings)" charset="0"/>
                <a:sym typeface="+mn-ea"/>
              </a:rPr>
              <a:t>I</a:t>
            </a:r>
            <a:endParaRPr lang="en-GB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E1EDF-953C-44D5-9CD2-FC668290FD24}" type="datetime1">
              <a:rPr lang="en-US" smtClean="0"/>
              <a:t>5/16/2024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7</a:t>
            </a:fld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838200" y="1808480"/>
            <a:ext cx="10514965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dirty="0"/>
              <a:t>Differences between </a:t>
            </a:r>
            <a:r>
              <a:rPr lang="en-GB" altLang="en-US" b="1" dirty="0">
                <a:solidFill>
                  <a:srgbClr val="C00000"/>
                </a:solidFill>
                <a:sym typeface="+mn-ea"/>
              </a:rPr>
              <a:t>M</a:t>
            </a:r>
            <a:r>
              <a:rPr lang="en-GB" altLang="en-US" b="1" dirty="0">
                <a:solidFill>
                  <a:srgbClr val="FFC000"/>
                </a:solidFill>
                <a:sym typeface="+mn-ea"/>
              </a:rPr>
              <a:t>L</a:t>
            </a:r>
            <a:r>
              <a:rPr lang="en-GB" altLang="en-US" dirty="0"/>
              <a:t> types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DF659A-0A19-410A-AD90-610AE882CB7C}" type="datetime1">
              <a:rPr lang="en-US" smtClean="0"/>
              <a:t>5/16/2024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70</a:t>
            </a:fld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536028" y="1292772"/>
            <a:ext cx="11225047" cy="5064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5309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"/>
          <p:cNvSpPr txBox="1"/>
          <p:nvPr/>
        </p:nvSpPr>
        <p:spPr>
          <a:xfrm>
            <a:off x="15768" y="49652"/>
            <a:ext cx="10515600" cy="8933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</a:pPr>
            <a:r>
              <a:rPr lang="en-GB" sz="48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roadmap for </a:t>
            </a:r>
            <a:r>
              <a:rPr lang="en-GB" sz="4800" b="1" i="0" u="none" strike="noStrike" cap="none" dirty="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M</a:t>
            </a:r>
            <a:r>
              <a:rPr lang="en-GB" sz="4800" b="1" i="0" u="none" strike="noStrike" cap="none" dirty="0">
                <a:solidFill>
                  <a:schemeClr val="bg2"/>
                </a:solidFill>
                <a:latin typeface="Calibri"/>
                <a:ea typeface="Calibri"/>
                <a:cs typeface="Calibri"/>
                <a:sym typeface="Calibri"/>
              </a:rPr>
              <a:t>L</a:t>
            </a:r>
            <a:endParaRPr sz="1400" b="1" i="0" u="none" strike="noStrike" cap="none" dirty="0">
              <a:solidFill>
                <a:schemeClr val="bg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2"/>
          <p:cNvSpPr txBox="1"/>
          <p:nvPr/>
        </p:nvSpPr>
        <p:spPr>
          <a:xfrm>
            <a:off x="120869" y="943022"/>
            <a:ext cx="11950262" cy="57553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en-US" sz="230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1- Introduction to Machine Learning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en-US" sz="2300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2- Types / Approach of Machine Learning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en-GB" sz="2300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3- Machine Learning Projects / Use Cases</a:t>
            </a:r>
            <a:endParaRPr lang="en-US" sz="2300" dirty="0">
              <a:solidFill>
                <a:schemeClr val="dk1"/>
              </a:solidFill>
              <a:latin typeface="Calibri"/>
              <a:cs typeface="Calibri"/>
              <a:sym typeface="Calibri"/>
            </a:endParaRP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en-US" sz="2300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4- </a:t>
            </a:r>
            <a:r>
              <a:rPr lang="en-GB" sz="230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Machine Learning Project Life-Cycle </a:t>
            </a:r>
          </a:p>
          <a:p>
            <a:pPr>
              <a:buClr>
                <a:schemeClr val="dk1"/>
              </a:buClr>
              <a:buSzPts val="1800"/>
            </a:pPr>
            <a:r>
              <a:rPr lang="en-GB" sz="2300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5- </a:t>
            </a:r>
            <a:r>
              <a:rPr lang="en-US" sz="23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ML – </a:t>
            </a:r>
            <a:r>
              <a:rPr lang="en-GB" sz="23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difference between classification Vs regression</a:t>
            </a:r>
          </a:p>
          <a:p>
            <a:pPr>
              <a:buClr>
                <a:schemeClr val="dk1"/>
              </a:buClr>
              <a:buSzPts val="1800"/>
            </a:pPr>
            <a:r>
              <a:rPr lang="en-US" sz="23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6- Unsupervised ML – Clustering </a:t>
            </a:r>
            <a:r>
              <a:rPr lang="en-US" sz="230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Algorithms:</a:t>
            </a:r>
            <a:endParaRPr sz="230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230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K-means Clustering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en-US" sz="23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7- Supervised ML – Classification and Regression </a:t>
            </a:r>
            <a:r>
              <a:rPr lang="en-US" sz="230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Algorithms:</a:t>
            </a:r>
          </a:p>
          <a:p>
            <a:pPr marL="742950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GB" sz="230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KNN</a:t>
            </a:r>
          </a:p>
          <a:p>
            <a:pPr marL="742950" lvl="1" indent="-285750">
              <a:buClr>
                <a:schemeClr val="dk1"/>
              </a:buClr>
              <a:buSzPts val="1800"/>
              <a:buFont typeface="Arial"/>
              <a:buChar char="•"/>
            </a:pPr>
            <a:r>
              <a:rPr lang="en-GB" sz="230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Logistic Regression</a:t>
            </a:r>
          </a:p>
          <a:p>
            <a:pPr marL="742950" lvl="1" indent="-285750">
              <a:buClr>
                <a:schemeClr val="dk1"/>
              </a:buClr>
              <a:buSzPts val="1800"/>
              <a:buFont typeface="Arial"/>
              <a:buChar char="•"/>
            </a:pPr>
            <a:r>
              <a:rPr lang="en-GB" sz="230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Support Vector Machine </a:t>
            </a:r>
            <a:endParaRPr lang="en-GB" sz="230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GB" sz="230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Decision Tree</a:t>
            </a:r>
            <a:endParaRPr lang="en-GB" sz="230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GB" sz="230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Random Forest</a:t>
            </a:r>
            <a:endParaRPr lang="en-GB" sz="230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lvl="1" indent="-285750">
              <a:buClr>
                <a:schemeClr val="dk1"/>
              </a:buClr>
              <a:buSzPts val="1800"/>
              <a:buFont typeface="Arial"/>
              <a:buChar char="•"/>
            </a:pPr>
            <a:r>
              <a:rPr lang="en-GB" sz="230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Naïve bayes </a:t>
            </a:r>
          </a:p>
          <a:p>
            <a:pPr marL="742950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GB" sz="2300" dirty="0">
                <a:latin typeface="Calibri" panose="020F0502020204030204" pitchFamily="34" charset="0"/>
                <a:ea typeface="Calibri"/>
                <a:cs typeface="Calibri" panose="020F0502020204030204" pitchFamily="34" charset="0"/>
              </a:rPr>
              <a:t>Linear Regression </a:t>
            </a:r>
            <a:endParaRPr lang="en-GB" sz="230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en-GB" sz="2300" b="1" i="0" u="none" strike="noStrike" cap="none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8- Deployment ML Models </a:t>
            </a:r>
            <a:endParaRPr sz="2300" b="1" i="0" u="none" strike="noStrike" cap="none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76D814-D07D-3A1E-766A-2F51CE4BCAA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776320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89;p35">
            <a:extLst>
              <a:ext uri="{FF2B5EF4-FFF2-40B4-BE49-F238E27FC236}">
                <a16:creationId xmlns:a16="http://schemas.microsoft.com/office/drawing/2014/main" id="{1F80A5D4-B191-FD5A-4BFD-509D4984CF4F}"/>
              </a:ext>
            </a:extLst>
          </p:cNvPr>
          <p:cNvSpPr txBox="1"/>
          <p:nvPr/>
        </p:nvSpPr>
        <p:spPr>
          <a:xfrm>
            <a:off x="0" y="196514"/>
            <a:ext cx="10515600" cy="713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</a:pPr>
            <a:r>
              <a:rPr lang="en-US" sz="48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ML – Deployment ML Models </a:t>
            </a:r>
            <a:endParaRPr lang="en-US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7EC860-0DDB-1B46-4826-2D25175A3CC5}"/>
              </a:ext>
            </a:extLst>
          </p:cNvPr>
          <p:cNvSpPr txBox="1"/>
          <p:nvPr/>
        </p:nvSpPr>
        <p:spPr>
          <a:xfrm>
            <a:off x="0" y="1160045"/>
            <a:ext cx="11514841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What Is Machine Learning Model Deployment?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Is the process of </a:t>
            </a:r>
            <a:r>
              <a:rPr lang="en-US" b="1" dirty="0"/>
              <a:t>placing</a:t>
            </a:r>
            <a:r>
              <a:rPr lang="en-US" dirty="0"/>
              <a:t> a </a:t>
            </a:r>
            <a:r>
              <a:rPr lang="en-US" b="1" dirty="0"/>
              <a:t>finished</a:t>
            </a:r>
            <a:r>
              <a:rPr lang="en-US" dirty="0"/>
              <a:t> ML model into a live environment where it can be used for its intended purpose.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Models can be </a:t>
            </a:r>
            <a:r>
              <a:rPr lang="en-US" b="1" dirty="0"/>
              <a:t>deployed</a:t>
            </a:r>
            <a:r>
              <a:rPr lang="en-US" dirty="0"/>
              <a:t> in a wide range of environments, and they are often </a:t>
            </a:r>
            <a:r>
              <a:rPr lang="en-US" b="1" dirty="0"/>
              <a:t>integrated</a:t>
            </a:r>
            <a:r>
              <a:rPr lang="en-US" dirty="0"/>
              <a:t> with </a:t>
            </a:r>
            <a:r>
              <a:rPr lang="en-US" b="1" dirty="0"/>
              <a:t>apps</a:t>
            </a:r>
            <a:r>
              <a:rPr lang="en-US" dirty="0"/>
              <a:t> </a:t>
            </a:r>
            <a:r>
              <a:rPr lang="en-US" b="1" dirty="0"/>
              <a:t>through</a:t>
            </a:r>
            <a:r>
              <a:rPr lang="en-US" dirty="0"/>
              <a:t> an </a:t>
            </a:r>
            <a:r>
              <a:rPr lang="en-US" b="1" dirty="0"/>
              <a:t>API</a:t>
            </a:r>
            <a:r>
              <a:rPr lang="en-US" dirty="0"/>
              <a:t> so they can be </a:t>
            </a:r>
            <a:r>
              <a:rPr lang="en-US" b="1" dirty="0"/>
              <a:t>accessed</a:t>
            </a:r>
            <a:r>
              <a:rPr lang="en-US" dirty="0"/>
              <a:t> by </a:t>
            </a:r>
            <a:r>
              <a:rPr lang="en-US" b="1" dirty="0"/>
              <a:t>end</a:t>
            </a:r>
            <a:r>
              <a:rPr lang="en-US" dirty="0"/>
              <a:t> </a:t>
            </a:r>
            <a:r>
              <a:rPr lang="en-US" b="1" dirty="0"/>
              <a:t>users</a:t>
            </a: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731ED282-0449-EDD7-0073-1062B299C8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4536" y="2300141"/>
            <a:ext cx="5715000" cy="436134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02C6CF5-1EE2-A566-B8F6-8AE29828CACC}"/>
              </a:ext>
            </a:extLst>
          </p:cNvPr>
          <p:cNvSpPr txBox="1"/>
          <p:nvPr/>
        </p:nvSpPr>
        <p:spPr>
          <a:xfrm>
            <a:off x="34566" y="2691168"/>
            <a:ext cx="6249970" cy="41857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Prepare To Deploy the ML Model</a:t>
            </a:r>
            <a:br>
              <a:rPr lang="en-US" b="1" dirty="0"/>
            </a:br>
            <a:endParaRPr lang="en-US" b="1" dirty="0"/>
          </a:p>
          <a:p>
            <a:r>
              <a:rPr lang="en-US" b="1" dirty="0"/>
              <a:t>Training ML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involves selecting an algorithm, setting its parameters and training it on prepared, cleaned data</a:t>
            </a:r>
          </a:p>
          <a:p>
            <a:endParaRPr lang="en-US" dirty="0"/>
          </a:p>
          <a:p>
            <a:r>
              <a:rPr lang="en-US" b="1" dirty="0"/>
              <a:t>Validate the ML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Once a model has been trained and its results have been deemed successful, it needs to be validated to ensure that its one-time success was not an anomaly.</a:t>
            </a:r>
          </a:p>
          <a:p>
            <a:endParaRPr lang="en-US" dirty="0"/>
          </a:p>
          <a:p>
            <a:r>
              <a:rPr lang="en-US" b="1" dirty="0"/>
              <a:t>Deploy the ML Model</a:t>
            </a:r>
            <a:br>
              <a:rPr lang="en-US" b="1" dirty="0"/>
            </a:b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model needs to be moved into its deployed environment, where it has access to the hardware resources (CPU/GPU, ..etc.) it needs as well as the data source that it can draw its data from.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Second, making it accessible from an end user’s laptop using an API or integrating it into software currently being used by the end user. 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A9F0B9E-7387-7210-33F6-1A83400280E8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E363852E-E820-4277-A841-7B1189E3423D}" type="datetime1">
              <a:rPr lang="en-US" smtClean="0"/>
              <a:t>5/16/2024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82A3E5-ADAE-1F51-C3B2-FFC3AD5C433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002697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274638"/>
            <a:ext cx="9144000" cy="1143000"/>
          </a:xfrm>
        </p:spPr>
        <p:txBody>
          <a:bodyPr>
            <a:noAutofit/>
          </a:bodyPr>
          <a:lstStyle/>
          <a:p>
            <a:r>
              <a:rPr lang="en-US" sz="7200" b="1" dirty="0">
                <a:solidFill>
                  <a:schemeClr val="accent1">
                    <a:lumMod val="50000"/>
                  </a:schemeClr>
                </a:solidFill>
              </a:rPr>
              <a:t>Happy journey coding!</a:t>
            </a:r>
            <a:endParaRPr lang="en-US" sz="72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3683" y="1524002"/>
            <a:ext cx="10899049" cy="460216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sz="4400" b="1" dirty="0"/>
          </a:p>
          <a:p>
            <a:pPr marL="0" indent="0" algn="ctr">
              <a:buNone/>
            </a:pPr>
            <a:endParaRPr lang="en-US" sz="4400" b="1" dirty="0"/>
          </a:p>
          <a:p>
            <a:pPr marL="0" indent="0" algn="ctr">
              <a:buNone/>
            </a:pPr>
            <a:r>
              <a:rPr lang="en-GB" sz="4400" b="1" dirty="0">
                <a:solidFill>
                  <a:schemeClr val="accent1">
                    <a:lumMod val="50000"/>
                  </a:schemeClr>
                </a:solidFill>
              </a:rPr>
              <a:t>Application of all algorithms in classification -</a:t>
            </a:r>
            <a:r>
              <a:rPr lang="en-GB" sz="4800" b="1" dirty="0">
                <a:solidFill>
                  <a:schemeClr val="accent1">
                    <a:lumMod val="50000"/>
                  </a:schemeClr>
                </a:solidFill>
              </a:rPr>
              <a:t>Titanic</a:t>
            </a:r>
            <a:endParaRPr lang="en-US" sz="48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73</a:t>
            </a:fld>
            <a:endParaRPr lang="en-US" dirty="0"/>
          </a:p>
        </p:txBody>
      </p:sp>
      <p:pic>
        <p:nvPicPr>
          <p:cNvPr id="5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686800" y="4878607"/>
            <a:ext cx="1752600" cy="1247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70481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274638"/>
            <a:ext cx="9144000" cy="1143000"/>
          </a:xfrm>
        </p:spPr>
        <p:txBody>
          <a:bodyPr>
            <a:noAutofit/>
          </a:bodyPr>
          <a:lstStyle/>
          <a:p>
            <a:r>
              <a:rPr lang="en-US" sz="7200" b="1" dirty="0">
                <a:solidFill>
                  <a:schemeClr val="accent1">
                    <a:lumMod val="50000"/>
                  </a:schemeClr>
                </a:solidFill>
              </a:rPr>
              <a:t>Happy journey coding!</a:t>
            </a:r>
            <a:endParaRPr lang="en-US" sz="72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3683" y="1524002"/>
            <a:ext cx="10660117" cy="460216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sz="4400" b="1" dirty="0">
              <a:solidFill>
                <a:schemeClr val="accent1">
                  <a:lumMod val="50000"/>
                </a:schemeClr>
              </a:solidFill>
            </a:endParaRPr>
          </a:p>
          <a:p>
            <a:pPr marL="0" indent="0" algn="ctr">
              <a:buNone/>
            </a:pPr>
            <a:endParaRPr lang="en-US" sz="4400" b="1" dirty="0">
              <a:solidFill>
                <a:schemeClr val="accent1">
                  <a:lumMod val="50000"/>
                </a:schemeClr>
              </a:solidFill>
            </a:endParaRPr>
          </a:p>
          <a:p>
            <a:pPr marL="0" indent="0" algn="ctr">
              <a:buNone/>
            </a:pPr>
            <a:r>
              <a:rPr lang="en-US" sz="4400" b="1" dirty="0">
                <a:solidFill>
                  <a:schemeClr val="accent1">
                    <a:lumMod val="50000"/>
                  </a:schemeClr>
                </a:solidFill>
              </a:rPr>
              <a:t>Spam Email - Nive bayes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74</a:t>
            </a:fld>
            <a:endParaRPr lang="en-US" dirty="0"/>
          </a:p>
        </p:txBody>
      </p:sp>
      <p:pic>
        <p:nvPicPr>
          <p:cNvPr id="5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686800" y="4878607"/>
            <a:ext cx="1752600" cy="1247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1106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274638"/>
            <a:ext cx="9144000" cy="1143000"/>
          </a:xfrm>
        </p:spPr>
        <p:txBody>
          <a:bodyPr>
            <a:noAutofit/>
          </a:bodyPr>
          <a:lstStyle/>
          <a:p>
            <a:r>
              <a:rPr lang="en-US" sz="7200" b="1" dirty="0">
                <a:solidFill>
                  <a:schemeClr val="accent1">
                    <a:lumMod val="50000"/>
                  </a:schemeClr>
                </a:solidFill>
              </a:rPr>
              <a:t>Happy journey coding!</a:t>
            </a:r>
            <a:endParaRPr lang="en-US" sz="72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3683" y="1524002"/>
            <a:ext cx="10660117" cy="460216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sz="4400" b="1" dirty="0">
              <a:solidFill>
                <a:schemeClr val="accent1">
                  <a:lumMod val="50000"/>
                </a:schemeClr>
              </a:solidFill>
            </a:endParaRPr>
          </a:p>
          <a:p>
            <a:pPr marL="0" indent="0" algn="ctr">
              <a:buNone/>
            </a:pPr>
            <a:endParaRPr lang="en-US" sz="4400" b="1" dirty="0">
              <a:solidFill>
                <a:schemeClr val="accent1">
                  <a:lumMod val="50000"/>
                </a:schemeClr>
              </a:solidFill>
            </a:endParaRPr>
          </a:p>
          <a:p>
            <a:pPr marL="0" indent="0" algn="ctr">
              <a:buNone/>
            </a:pPr>
            <a:r>
              <a:rPr lang="en-US" sz="4400" b="1" dirty="0">
                <a:solidFill>
                  <a:schemeClr val="accent1">
                    <a:lumMod val="50000"/>
                  </a:schemeClr>
                </a:solidFill>
              </a:rPr>
              <a:t>Prediction of Diabetes – </a:t>
            </a:r>
          </a:p>
          <a:p>
            <a:pPr marL="0" indent="0" algn="ctr">
              <a:buNone/>
            </a:pPr>
            <a:r>
              <a:rPr lang="en-GB" sz="4400" b="1" dirty="0">
                <a:solidFill>
                  <a:schemeClr val="accent1">
                    <a:lumMod val="50000"/>
                  </a:schemeClr>
                </a:solidFill>
              </a:rPr>
              <a:t>Application of all classification algorithms</a:t>
            </a:r>
            <a:endParaRPr lang="en-US" sz="44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75</a:t>
            </a:fld>
            <a:endParaRPr lang="en-US" dirty="0"/>
          </a:p>
        </p:txBody>
      </p:sp>
      <p:pic>
        <p:nvPicPr>
          <p:cNvPr id="5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686800" y="4878607"/>
            <a:ext cx="1752600" cy="1247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15705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09367" y="368710"/>
            <a:ext cx="9099755" cy="1536290"/>
          </a:xfrm>
          <a:noFill/>
        </p:spPr>
        <p:txBody>
          <a:bodyPr>
            <a:normAutofit/>
          </a:bodyPr>
          <a:lstStyle/>
          <a:p>
            <a:r>
              <a:rPr lang="en-US" sz="6600" b="1" dirty="0">
                <a:solidFill>
                  <a:srgbClr val="FFC000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M</a:t>
            </a:r>
            <a:r>
              <a:rPr lang="en-US" sz="6600" b="1" dirty="0">
                <a:solidFill>
                  <a:schemeClr val="bg2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a</a:t>
            </a:r>
            <a:r>
              <a:rPr lang="en-US" sz="6600" b="1" dirty="0">
                <a:solidFill>
                  <a:schemeClr val="tx1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chine</a:t>
            </a:r>
            <a:r>
              <a:rPr lang="en-US" sz="6600" b="1" dirty="0">
                <a:solidFill>
                  <a:srgbClr val="FFC000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 l</a:t>
            </a:r>
            <a:r>
              <a:rPr lang="en-US" sz="6600" b="1" dirty="0">
                <a:solidFill>
                  <a:schemeClr val="bg2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e</a:t>
            </a:r>
            <a:r>
              <a:rPr lang="en-US" sz="6600" b="1" dirty="0">
                <a:solidFill>
                  <a:schemeClr val="tx1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arning</a:t>
            </a:r>
            <a:endParaRPr lang="en-US" b="1" dirty="0"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3444" y="2263775"/>
            <a:ext cx="8991600" cy="2895600"/>
          </a:xfrm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FFC000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Thanks </a:t>
            </a:r>
          </a:p>
          <a:p>
            <a:r>
              <a:rPr lang="en-US" sz="4000" b="1" dirty="0">
                <a:solidFill>
                  <a:schemeClr val="tx1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For Your Attention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76</a:t>
            </a:fld>
            <a:endParaRPr lang="en-US" dirty="0"/>
          </a:p>
        </p:txBody>
      </p:sp>
      <p:pic>
        <p:nvPicPr>
          <p:cNvPr id="6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76400" y="3962400"/>
            <a:ext cx="8991600" cy="28956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2632F-5771-47BC-9062-60F111407DCB}" type="datetime1">
              <a:rPr lang="en-US" smtClean="0"/>
              <a:t>5/16/2024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15833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1"/>
                </a:solidFill>
                <a:latin typeface="Calibri Light (Headings)" charset="0"/>
                <a:cs typeface="Calibri Light (Headings)" charset="0"/>
                <a:sym typeface="+mn-ea"/>
              </a:rPr>
              <a:t>Terms about </a:t>
            </a:r>
            <a:r>
              <a:rPr lang="en-US" b="1" dirty="0">
                <a:solidFill>
                  <a:schemeClr val="bg2"/>
                </a:solidFill>
                <a:latin typeface="Calibri Light (Headings)" charset="0"/>
                <a:cs typeface="Calibri Light (Headings)" charset="0"/>
                <a:sym typeface="+mn-ea"/>
              </a:rPr>
              <a:t>A</a:t>
            </a:r>
            <a:r>
              <a:rPr lang="en-US" b="1" dirty="0">
                <a:solidFill>
                  <a:srgbClr val="FFC000"/>
                </a:solidFill>
                <a:latin typeface="Calibri Light (Headings)" charset="0"/>
                <a:cs typeface="Calibri Light (Headings)" charset="0"/>
                <a:sym typeface="+mn-ea"/>
              </a:rPr>
              <a:t>I</a:t>
            </a:r>
            <a:r>
              <a:rPr lang="en-GB" altLang="en-US" dirty="0"/>
              <a:t> </a:t>
            </a:r>
            <a:r>
              <a:rPr lang="en-GB" altLang="en-US" b="1" i="1" dirty="0"/>
              <a:t>&amp;</a:t>
            </a:r>
            <a:r>
              <a:rPr lang="en-GB" altLang="en-US" dirty="0"/>
              <a:t> </a:t>
            </a:r>
            <a:r>
              <a:rPr lang="en-GB" altLang="en-US" b="1" dirty="0">
                <a:solidFill>
                  <a:srgbClr val="C00000"/>
                </a:solidFill>
                <a:sym typeface="+mn-ea"/>
              </a:rPr>
              <a:t>M</a:t>
            </a:r>
            <a:r>
              <a:rPr lang="en-GB" altLang="en-US" b="1" dirty="0">
                <a:solidFill>
                  <a:srgbClr val="FFC000"/>
                </a:solidFill>
                <a:sym typeface="+mn-ea"/>
              </a:rPr>
              <a:t>L</a:t>
            </a:r>
            <a:r>
              <a:rPr lang="en-GB" altLang="en-US" dirty="0"/>
              <a:t> </a:t>
            </a:r>
            <a:r>
              <a:rPr lang="en-GB" altLang="en-US" b="1" i="1" dirty="0"/>
              <a:t>&amp;</a:t>
            </a:r>
            <a:r>
              <a:rPr lang="en-GB" altLang="en-US" dirty="0"/>
              <a:t> </a:t>
            </a:r>
            <a:r>
              <a:rPr lang="en-GB" altLang="en-US" b="1" dirty="0">
                <a:solidFill>
                  <a:schemeClr val="accent6"/>
                </a:solidFill>
              </a:rPr>
              <a:t>D</a:t>
            </a:r>
            <a:r>
              <a:rPr lang="en-GB" altLang="en-US" b="1" dirty="0">
                <a:solidFill>
                  <a:srgbClr val="FFC000"/>
                </a:solidFill>
              </a:rPr>
              <a:t>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>
                <a:solidFill>
                  <a:schemeClr val="bg2"/>
                </a:solidFill>
                <a:latin typeface="Calibri Light (Headings)" charset="0"/>
                <a:cs typeface="Calibri Light (Headings)" charset="0"/>
                <a:sym typeface="+mn-ea"/>
              </a:rPr>
              <a:t>A</a:t>
            </a:r>
            <a:r>
              <a:rPr lang="en-US" b="1" dirty="0">
                <a:solidFill>
                  <a:srgbClr val="FFC000"/>
                </a:solidFill>
                <a:latin typeface="Calibri Light (Headings)" charset="0"/>
                <a:cs typeface="Calibri Light (Headings)" charset="0"/>
                <a:sym typeface="+mn-ea"/>
              </a:rPr>
              <a:t>I</a:t>
            </a:r>
            <a:r>
              <a:rPr lang="en-GB" altLang="en-US" b="1" dirty="0"/>
              <a:t>: </a:t>
            </a:r>
            <a:r>
              <a:rPr lang="en-GB" altLang="en-US" dirty="0"/>
              <a:t>Technique that </a:t>
            </a:r>
            <a:r>
              <a:rPr lang="en-GB" altLang="en-US" b="1" dirty="0"/>
              <a:t>enable </a:t>
            </a:r>
            <a:r>
              <a:rPr lang="en-GB" altLang="en-US" dirty="0"/>
              <a:t>machines to </a:t>
            </a:r>
            <a:r>
              <a:rPr lang="en-GB" altLang="en-US" b="1" dirty="0"/>
              <a:t>mimic </a:t>
            </a:r>
            <a:r>
              <a:rPr lang="en-GB" altLang="en-US" dirty="0"/>
              <a:t>of human behaviour. </a:t>
            </a:r>
          </a:p>
          <a:p>
            <a:endParaRPr lang="en-GB" altLang="en-US" dirty="0"/>
          </a:p>
          <a:p>
            <a:r>
              <a:rPr lang="en-GB" altLang="en-US" b="1" dirty="0">
                <a:solidFill>
                  <a:srgbClr val="C00000"/>
                </a:solidFill>
                <a:sym typeface="+mn-ea"/>
              </a:rPr>
              <a:t>M</a:t>
            </a:r>
            <a:r>
              <a:rPr lang="en-GB" altLang="en-US" b="1" dirty="0">
                <a:solidFill>
                  <a:srgbClr val="FFC000"/>
                </a:solidFill>
                <a:sym typeface="+mn-ea"/>
              </a:rPr>
              <a:t>L</a:t>
            </a:r>
            <a:r>
              <a:rPr lang="en-GB" altLang="en-US" dirty="0"/>
              <a:t>: Coined </a:t>
            </a:r>
            <a:r>
              <a:rPr lang="en-GB" altLang="en-US" b="1" dirty="0"/>
              <a:t>by</a:t>
            </a:r>
            <a:r>
              <a:rPr lang="en-GB" altLang="en-US" dirty="0"/>
              <a:t> Arthur Samuel in 1959. which is a computer program (</a:t>
            </a:r>
            <a:r>
              <a:rPr lang="en-GB" altLang="en-US" b="1" dirty="0"/>
              <a:t>subset of Al</a:t>
            </a:r>
            <a:r>
              <a:rPr lang="en-GB" altLang="en-US" dirty="0"/>
              <a:t>) which provides the machine </a:t>
            </a:r>
            <a:r>
              <a:rPr lang="en-GB" altLang="en-US" b="1" dirty="0"/>
              <a:t>ability</a:t>
            </a:r>
            <a:r>
              <a:rPr lang="en-GB" altLang="en-US" dirty="0"/>
              <a:t> to learn automatically and improve from experience without being explicitly programmed.  </a:t>
            </a:r>
            <a:r>
              <a:rPr lang="en-GB" altLang="en-US" b="1" dirty="0"/>
              <a:t>OR ML</a:t>
            </a:r>
            <a:r>
              <a:rPr lang="en-GB" altLang="en-US" dirty="0"/>
              <a:t> Use </a:t>
            </a:r>
            <a:r>
              <a:rPr lang="en-GB" altLang="en-US" b="1" dirty="0"/>
              <a:t>Set of  Method</a:t>
            </a:r>
            <a:r>
              <a:rPr lang="en-GB" altLang="en-US" dirty="0"/>
              <a:t> to enable machines </a:t>
            </a:r>
            <a:r>
              <a:rPr lang="en-GB" altLang="en-US" b="1" dirty="0"/>
              <a:t>improves </a:t>
            </a:r>
            <a:r>
              <a:rPr lang="en-GB" altLang="en-US" dirty="0"/>
              <a:t>its experience and decision making</a:t>
            </a:r>
          </a:p>
          <a:p>
            <a:endParaRPr lang="en-GB" altLang="en-US" dirty="0"/>
          </a:p>
          <a:p>
            <a:r>
              <a:rPr lang="en-GB" altLang="en-US" b="1" dirty="0">
                <a:solidFill>
                  <a:schemeClr val="accent6"/>
                </a:solidFill>
                <a:sym typeface="+mn-ea"/>
              </a:rPr>
              <a:t>D</a:t>
            </a:r>
            <a:r>
              <a:rPr lang="en-GB" altLang="en-US" b="1" dirty="0">
                <a:solidFill>
                  <a:srgbClr val="FFC000"/>
                </a:solidFill>
                <a:sym typeface="+mn-ea"/>
              </a:rPr>
              <a:t>L</a:t>
            </a:r>
            <a:r>
              <a:rPr lang="en-GB" altLang="en-US" dirty="0"/>
              <a:t>: </a:t>
            </a:r>
            <a:r>
              <a:rPr lang="en-GB" altLang="en-US" b="1" dirty="0"/>
              <a:t>Use </a:t>
            </a:r>
            <a:r>
              <a:rPr lang="en-GB" altLang="en-US" dirty="0"/>
              <a:t>Neural network to </a:t>
            </a:r>
            <a:r>
              <a:rPr lang="en-GB" altLang="en-US" b="1" dirty="0"/>
              <a:t>solve </a:t>
            </a:r>
            <a:r>
              <a:rPr lang="en-GB" altLang="en-US" dirty="0"/>
              <a:t>complex challenges. Similar to the human nervous system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C3D83-50ED-4D40-AC6B-1E26B5F198B9}" type="datetime1">
              <a:rPr lang="en-US" smtClean="0"/>
              <a:t>5/16/2024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8</a:t>
            </a:fld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"/>
          <p:cNvSpPr txBox="1"/>
          <p:nvPr/>
        </p:nvSpPr>
        <p:spPr>
          <a:xfrm>
            <a:off x="551792" y="480296"/>
            <a:ext cx="11429999" cy="713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</a:pPr>
            <a:r>
              <a:rPr lang="en-US" sz="48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Machine Learning</a:t>
            </a:r>
            <a:r>
              <a:rPr lang="ar-JO" sz="48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- </a:t>
            </a:r>
            <a:r>
              <a:rPr lang="en-GB" sz="4800" b="1" i="0" u="none" strike="noStrike" cap="none" dirty="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M</a:t>
            </a:r>
            <a:r>
              <a:rPr lang="en-GB" sz="4800" b="1" i="0" u="none" strike="noStrike" cap="none" dirty="0">
                <a:solidFill>
                  <a:schemeClr val="bg2"/>
                </a:solidFill>
                <a:latin typeface="Calibri"/>
                <a:ea typeface="Calibri"/>
                <a:cs typeface="Calibri"/>
                <a:sym typeface="Calibri"/>
              </a:rPr>
              <a:t>L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3"/>
          <p:cNvSpPr txBox="1"/>
          <p:nvPr/>
        </p:nvSpPr>
        <p:spPr>
          <a:xfrm>
            <a:off x="551792" y="1078192"/>
            <a:ext cx="11430000" cy="4939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endParaRPr lang="ar-JO" sz="2100" b="1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endParaRPr lang="ar-JO" sz="2100" b="1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2100" b="1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Machine learning - ML </a:t>
            </a:r>
            <a:r>
              <a:rPr lang="en-US" sz="21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is a </a:t>
            </a:r>
            <a:r>
              <a:rPr lang="en-US" sz="2100" b="1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subfield</a:t>
            </a:r>
            <a:r>
              <a:rPr lang="en-US" sz="21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 of artificial intelligence</a:t>
            </a:r>
            <a:endParaRPr sz="2100" b="0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2100" b="0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GB" sz="21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Field of study that </a:t>
            </a:r>
            <a:r>
              <a:rPr lang="en-GB" sz="2100" b="1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gives</a:t>
            </a:r>
            <a:r>
              <a:rPr lang="en-GB" sz="21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 computers the capability to </a:t>
            </a:r>
            <a:r>
              <a:rPr lang="en-GB" sz="2100" b="1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learn without </a:t>
            </a:r>
            <a:r>
              <a:rPr lang="en-GB" sz="21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being explicitly programmed</a:t>
            </a:r>
            <a:endParaRPr lang="en-GB" sz="2100" b="0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2100" b="0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727"/>
              </a:buClr>
              <a:buSzPts val="1800"/>
              <a:buFont typeface="Arial"/>
              <a:buChar char="•"/>
            </a:pPr>
            <a:r>
              <a:rPr lang="en-US" sz="2100" b="1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Machine learning </a:t>
            </a:r>
            <a:r>
              <a:rPr lang="en-US" sz="21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starts with data : </a:t>
            </a:r>
            <a:br>
              <a:rPr lang="en-US" sz="21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1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 Texts, numbers, photos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727"/>
              </a:buClr>
              <a:buSzPts val="1800"/>
              <a:buFont typeface="Arial"/>
              <a:buChar char="•"/>
            </a:pPr>
            <a:endParaRPr sz="2100" b="0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727"/>
              </a:buClr>
              <a:buSzPts val="1800"/>
              <a:buFont typeface="Arial"/>
              <a:buChar char="•"/>
            </a:pPr>
            <a:r>
              <a:rPr lang="en-US" sz="2100" b="1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Data</a:t>
            </a:r>
            <a:r>
              <a:rPr lang="en-US" sz="21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 can be from </a:t>
            </a:r>
            <a:r>
              <a:rPr lang="en-US" sz="2100" b="1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different resources </a:t>
            </a:r>
            <a:r>
              <a:rPr lang="en-US" sz="21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br>
              <a:rPr lang="en-US" sz="21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1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 bank transactions, pictures of people, </a:t>
            </a:r>
            <a:r>
              <a:rPr lang="en-US" sz="2100" dirty="0">
                <a:solidFill>
                  <a:schemeClr val="tx1"/>
                </a:solidFill>
              </a:rPr>
              <a:t> </a:t>
            </a:r>
            <a:r>
              <a:rPr lang="en-US" sz="21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time series data from sensors, or sales reports</a:t>
            </a:r>
            <a:endParaRPr sz="2100" b="0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2100" b="0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727"/>
              </a:buClr>
              <a:buSzPts val="1800"/>
              <a:buFont typeface="Arial"/>
              <a:buChar char="•"/>
            </a:pPr>
            <a:r>
              <a:rPr lang="en-US" sz="2100" b="1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Data</a:t>
            </a:r>
            <a:r>
              <a:rPr lang="en-US" sz="21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 is </a:t>
            </a:r>
            <a:r>
              <a:rPr lang="en-US" sz="2100" b="1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gathered</a:t>
            </a:r>
            <a:r>
              <a:rPr lang="en-US" sz="21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lang="en-US" sz="2100" b="1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prepared</a:t>
            </a:r>
            <a:r>
              <a:rPr lang="en-US" sz="21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 to be used as </a:t>
            </a:r>
            <a:r>
              <a:rPr lang="en-US" sz="2100" b="1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training</a:t>
            </a:r>
            <a:r>
              <a:rPr lang="en-US" sz="21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 data into a </a:t>
            </a:r>
            <a:r>
              <a:rPr lang="en-US" sz="2100" b="1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machine learning algorithm</a:t>
            </a:r>
            <a:r>
              <a:rPr lang="en-US" sz="21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2100" b="0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29DF889-21E9-A166-76CC-2141DB534E9B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B3A895CF-C670-4F35-83B5-4EA6FD885C1F}" type="datetime1">
              <a:rPr lang="en-US" smtClean="0"/>
              <a:t>5/16/2024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F7F7401-2ADC-538F-DF67-8B6B2A0AFDC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9</a:t>
            </a:fld>
            <a:endParaRPr lang="en-US" dirty="0"/>
          </a:p>
        </p:txBody>
      </p:sp>
      <p:sp>
        <p:nvSpPr>
          <p:cNvPr id="5" name="Google Shape;102;p3">
            <a:extLst>
              <a:ext uri="{FF2B5EF4-FFF2-40B4-BE49-F238E27FC236}">
                <a16:creationId xmlns:a16="http://schemas.microsoft.com/office/drawing/2014/main" id="{311A9453-829C-1B1E-DC3F-819D9BA3C538}"/>
              </a:ext>
            </a:extLst>
          </p:cNvPr>
          <p:cNvSpPr/>
          <p:nvPr/>
        </p:nvSpPr>
        <p:spPr>
          <a:xfrm>
            <a:off x="6558457" y="518007"/>
            <a:ext cx="5680841" cy="861734"/>
          </a:xfrm>
          <a:prstGeom prst="rect">
            <a:avLst/>
          </a:prstGeom>
          <a:noFill/>
          <a:ln>
            <a:noFill/>
          </a:ln>
          <a:effectLst>
            <a:outerShdw blurRad="107950" dist="12700" dir="5400000" algn="ctr">
              <a:srgbClr val="000000"/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en-GB" sz="2500" b="1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 If we say Machine Learning without data as we say omelet without eggs</a:t>
            </a:r>
          </a:p>
        </p:txBody>
      </p:sp>
    </p:spTree>
    <p:extLst>
      <p:ext uri="{BB962C8B-B14F-4D97-AF65-F5344CB8AC3E}">
        <p14:creationId xmlns:p14="http://schemas.microsoft.com/office/powerpoint/2010/main" val="203993411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15373</TotalTime>
  <Words>5520</Words>
  <Application>Microsoft Office PowerPoint</Application>
  <PresentationFormat>Widescreen</PresentationFormat>
  <Paragraphs>882</Paragraphs>
  <Slides>76</Slides>
  <Notes>35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76</vt:i4>
      </vt:variant>
    </vt:vector>
  </HeadingPairs>
  <TitlesOfParts>
    <vt:vector size="85" baseType="lpstr">
      <vt:lpstr>Arial</vt:lpstr>
      <vt:lpstr>Inter</vt:lpstr>
      <vt:lpstr>Arial</vt:lpstr>
      <vt:lpstr>Calibri Light (Headings)</vt:lpstr>
      <vt:lpstr>Lato</vt:lpstr>
      <vt:lpstr>Calibri</vt:lpstr>
      <vt:lpstr>Open Sans</vt:lpstr>
      <vt:lpstr>Andalus</vt:lpstr>
      <vt:lpstr>Office Theme</vt:lpstr>
      <vt:lpstr>Machine learning</vt:lpstr>
      <vt:lpstr>PowerPoint Presentation</vt:lpstr>
      <vt:lpstr>Artificial Intelligence - AI</vt:lpstr>
      <vt:lpstr>Main branches of AI</vt:lpstr>
      <vt:lpstr>Branches of AI</vt:lpstr>
      <vt:lpstr>Three types of AI</vt:lpstr>
      <vt:lpstr>History of AI</vt:lpstr>
      <vt:lpstr>Terms about AI &amp; ML &amp; DL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Supervised &amp; Unsupervised Learning ML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Happy journey coding!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Happy journey coding!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Happy journey coding!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Happy journey coding!</vt:lpstr>
      <vt:lpstr>PowerPoint Presentation</vt:lpstr>
      <vt:lpstr>PowerPoint Presentation</vt:lpstr>
      <vt:lpstr>PowerPoint Presentation</vt:lpstr>
      <vt:lpstr>PowerPoint Presentation</vt:lpstr>
      <vt:lpstr>Happy journey coding!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Differences between ML types</vt:lpstr>
      <vt:lpstr>PowerPoint Presentation</vt:lpstr>
      <vt:lpstr>PowerPoint Presentation</vt:lpstr>
      <vt:lpstr>Happy journey coding!</vt:lpstr>
      <vt:lpstr>Happy journey coding!</vt:lpstr>
      <vt:lpstr>Happy journey coding!</vt:lpstr>
      <vt:lpstr>Machine learning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 </dc:title>
  <dc:creator>Mahmoud</dc:creator>
  <cp:lastModifiedBy>Shadi Alkhatib</cp:lastModifiedBy>
  <cp:revision>79</cp:revision>
  <dcterms:created xsi:type="dcterms:W3CDTF">2022-09-20T06:24:38Z</dcterms:created>
  <dcterms:modified xsi:type="dcterms:W3CDTF">2024-05-16T18:19:11Z</dcterms:modified>
</cp:coreProperties>
</file>